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62" r:id="rId6"/>
    <p:sldId id="281" r:id="rId7"/>
    <p:sldId id="263" r:id="rId8"/>
    <p:sldId id="307" r:id="rId9"/>
    <p:sldId id="277" r:id="rId10"/>
    <p:sldId id="304" r:id="rId11"/>
    <p:sldId id="306" r:id="rId12"/>
    <p:sldId id="305" r:id="rId13"/>
    <p:sldId id="272" r:id="rId14"/>
    <p:sldId id="301" r:id="rId15"/>
    <p:sldId id="302" r:id="rId16"/>
    <p:sldId id="267" r:id="rId17"/>
    <p:sldId id="273" r:id="rId18"/>
    <p:sldId id="269" r:id="rId19"/>
    <p:sldId id="308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F4CD"/>
    <a:srgbClr val="6077B6"/>
    <a:srgbClr val="FDC873"/>
    <a:srgbClr val="FF5855"/>
    <a:srgbClr val="BFBFBF"/>
    <a:srgbClr val="FFF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03" autoAdjust="0"/>
    <p:restoredTop sz="99033" autoAdjust="0"/>
  </p:normalViewPr>
  <p:slideViewPr>
    <p:cSldViewPr snapToGrid="0">
      <p:cViewPr varScale="1">
        <p:scale>
          <a:sx n="109" d="100"/>
          <a:sy n="109" d="100"/>
        </p:scale>
        <p:origin x="-384" y="-90"/>
      </p:cViewPr>
      <p:guideLst>
        <p:guide orient="horz" pos="2268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7979-3AFE-4107-BB93-749F1AFCF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81F6C-F266-4A36-93A0-8E6D2F7477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GIF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18.jpeg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63469" y="1518198"/>
            <a:ext cx="2864612" cy="2466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9694" y="3985061"/>
            <a:ext cx="6503670" cy="18453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00B6B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期末</a:t>
            </a:r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制图设计</a:t>
            </a:r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</a:t>
            </a:r>
            <a:endParaRPr lang="en-US" altLang="zh-CN" sz="4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zh-CN" altLang="en-US" sz="4800" b="1" dirty="0">
              <a:solidFill>
                <a:srgbClr val="00B6B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60211" y="5534338"/>
            <a:ext cx="467106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答辩人：许柏城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      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指导老师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：刘定晟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  <a:p>
            <a:pPr algn="l"/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  <a:p>
            <a:pPr algn="l"/>
            <a:r>
              <a:rPr lang="en-US" altLang="zh-CN" sz="2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</a:t>
            </a:r>
            <a:endParaRPr lang="en-US" altLang="zh-CN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cxnSp>
        <p:nvCxnSpPr>
          <p:cNvPr id="9" name="直接连接符 8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1331" y="2440651"/>
            <a:ext cx="0" cy="57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项目分工及过程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4" name="仿生兽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81125"/>
            <a:ext cx="12192000" cy="509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4300190" y="4657355"/>
            <a:ext cx="35509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相关资料文献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连接符 1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7615" y="5350305"/>
            <a:ext cx="0" cy="54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52521" y="1302867"/>
            <a:ext cx="2310187" cy="2959499"/>
          </a:xfrm>
          <a:prstGeom prst="rect">
            <a:avLst/>
          </a:prstGeom>
        </p:spPr>
      </p:pic>
      <p:sp>
        <p:nvSpPr>
          <p:cNvPr id="2" name="文本框 1" descr="e7d195523061f1c0deeec63e560781cfd59afb0ea006f2a87ABB68BF51EA6619813959095094C18C62A12F549504892A4AAA8C1554C6663626E05CA27F281A14E6983772AFC3FB97135759321DEA3D700FBFCB88CE02D2F8D0E36D1C12CEC339800CD4DFFB6A88C6F399105BB0BB4C56797AA2D0ADDCC9ADBAF35D64C719459262DC8CD676B1536B"/>
          <p:cNvSpPr txBox="1"/>
          <p:nvPr/>
        </p:nvSpPr>
        <p:spPr>
          <a:xfrm>
            <a:off x="2668877" y="5821785"/>
            <a:ext cx="68135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3B3B"/>
                </a:solidFill>
              </a:rPr>
              <a:t>2019-3-20</a:t>
            </a:r>
            <a:endParaRPr lang="en-US" sz="1600" dirty="0">
              <a:solidFill>
                <a:srgbClr val="3B3B3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相关资料和文献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52" name="Freeform 78"/>
          <p:cNvSpPr/>
          <p:nvPr/>
        </p:nvSpPr>
        <p:spPr bwMode="auto">
          <a:xfrm>
            <a:off x="4617720" y="1881505"/>
            <a:ext cx="2787650" cy="1010920"/>
          </a:xfrm>
          <a:custGeom>
            <a:avLst/>
            <a:gdLst>
              <a:gd name="T0" fmla="*/ 385 w 391"/>
              <a:gd name="T1" fmla="*/ 101 h 225"/>
              <a:gd name="T2" fmla="*/ 290 w 391"/>
              <a:gd name="T3" fmla="*/ 7 h 225"/>
              <a:gd name="T4" fmla="*/ 279 w 391"/>
              <a:gd name="T5" fmla="*/ 11 h 225"/>
              <a:gd name="T6" fmla="*/ 279 w 391"/>
              <a:gd name="T7" fmla="*/ 34 h 225"/>
              <a:gd name="T8" fmla="*/ 9 w 391"/>
              <a:gd name="T9" fmla="*/ 34 h 225"/>
              <a:gd name="T10" fmla="*/ 0 w 391"/>
              <a:gd name="T11" fmla="*/ 44 h 225"/>
              <a:gd name="T12" fmla="*/ 0 w 391"/>
              <a:gd name="T13" fmla="*/ 182 h 225"/>
              <a:gd name="T14" fmla="*/ 9 w 391"/>
              <a:gd name="T15" fmla="*/ 191 h 225"/>
              <a:gd name="T16" fmla="*/ 279 w 391"/>
              <a:gd name="T17" fmla="*/ 191 h 225"/>
              <a:gd name="T18" fmla="*/ 279 w 391"/>
              <a:gd name="T19" fmla="*/ 214 h 225"/>
              <a:gd name="T20" fmla="*/ 290 w 391"/>
              <a:gd name="T21" fmla="*/ 219 h 225"/>
              <a:gd name="T22" fmla="*/ 385 w 391"/>
              <a:gd name="T23" fmla="*/ 124 h 225"/>
              <a:gd name="T24" fmla="*/ 385 w 391"/>
              <a:gd name="T25" fmla="*/ 101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225">
                <a:moveTo>
                  <a:pt x="385" y="101"/>
                </a:moveTo>
                <a:cubicBezTo>
                  <a:pt x="290" y="7"/>
                  <a:pt x="290" y="7"/>
                  <a:pt x="290" y="7"/>
                </a:cubicBezTo>
                <a:cubicBezTo>
                  <a:pt x="284" y="0"/>
                  <a:pt x="279" y="2"/>
                  <a:pt x="279" y="11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9"/>
                  <a:pt x="0" y="44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7"/>
                  <a:pt x="4" y="191"/>
                  <a:pt x="9" y="191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79" y="223"/>
                  <a:pt x="284" y="225"/>
                  <a:pt x="290" y="219"/>
                </a:cubicBezTo>
                <a:cubicBezTo>
                  <a:pt x="385" y="124"/>
                  <a:pt x="385" y="124"/>
                  <a:pt x="385" y="124"/>
                </a:cubicBezTo>
                <a:cubicBezTo>
                  <a:pt x="391" y="118"/>
                  <a:pt x="391" y="107"/>
                  <a:pt x="385" y="101"/>
                </a:cubicBezTo>
                <a:close/>
              </a:path>
            </a:pathLst>
          </a:cu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  <a:p>
            <a:r>
              <a:rPr lang="zh-CN" altLang="en-US">
                <a:solidFill>
                  <a:prstClr val="black"/>
                </a:solidFill>
              </a:rPr>
              <a:t> 得知领导要求查找资料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854075" y="1781810"/>
            <a:ext cx="2797810" cy="1276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一开始并没有任何资料</a:t>
            </a:r>
            <a:endParaRPr lang="zh-CN" altLang="en-US" b="1"/>
          </a:p>
        </p:txBody>
      </p:sp>
      <p:sp>
        <p:nvSpPr>
          <p:cNvPr id="70" name="圆角矩形 69"/>
          <p:cNvSpPr/>
          <p:nvPr/>
        </p:nvSpPr>
        <p:spPr>
          <a:xfrm>
            <a:off x="8479790" y="1715770"/>
            <a:ext cx="2797810" cy="1276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迫不得已找了点东西来填充</a:t>
            </a:r>
            <a:r>
              <a:rPr lang="en-US" altLang="zh-CN" b="1"/>
              <a:t>PPT</a:t>
            </a:r>
            <a:endParaRPr lang="en-US" altLang="zh-CN" b="1"/>
          </a:p>
        </p:txBody>
      </p:sp>
      <p:pic>
        <p:nvPicPr>
          <p:cNvPr id="73" name="图片 72" descr="Spalker"/>
          <p:cNvPicPr>
            <a:picLocks noChangeAspect="1"/>
          </p:cNvPicPr>
          <p:nvPr/>
        </p:nvPicPr>
        <p:blipFill>
          <a:blip r:embed="rId2"/>
          <a:srcRect l="18527" t="495" r="10606"/>
          <a:stretch>
            <a:fillRect/>
          </a:stretch>
        </p:blipFill>
        <p:spPr>
          <a:xfrm>
            <a:off x="93345" y="3527425"/>
            <a:ext cx="3602990" cy="2376805"/>
          </a:xfrm>
          <a:prstGeom prst="rect">
            <a:avLst/>
          </a:prstGeom>
        </p:spPr>
      </p:pic>
      <p:pic>
        <p:nvPicPr>
          <p:cNvPr id="74" name="图片 73" descr="Walking_Machine_(render1)"/>
          <p:cNvPicPr>
            <a:picLocks noChangeAspect="1"/>
          </p:cNvPicPr>
          <p:nvPr/>
        </p:nvPicPr>
        <p:blipFill>
          <a:blip r:embed="rId3"/>
          <a:srcRect b="5614"/>
          <a:stretch>
            <a:fillRect/>
          </a:stretch>
        </p:blipFill>
        <p:spPr>
          <a:xfrm>
            <a:off x="4081780" y="3486785"/>
            <a:ext cx="3859530" cy="2428875"/>
          </a:xfrm>
          <a:prstGeom prst="rect">
            <a:avLst/>
          </a:prstGeom>
        </p:spPr>
      </p:pic>
      <p:pic>
        <p:nvPicPr>
          <p:cNvPr id="2" name="图片 1" descr="微信图片_20190610002324"/>
          <p:cNvPicPr>
            <a:picLocks noChangeAspect="1"/>
          </p:cNvPicPr>
          <p:nvPr/>
        </p:nvPicPr>
        <p:blipFill>
          <a:blip r:embed="rId4"/>
          <a:srcRect l="8711" t="7798"/>
          <a:stretch>
            <a:fillRect/>
          </a:stretch>
        </p:blipFill>
        <p:spPr>
          <a:xfrm>
            <a:off x="8241030" y="3486785"/>
            <a:ext cx="3859530" cy="241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69" grpId="0" animBg="1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相关资料和文献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72" name="图片 71" descr="Spalker"/>
          <p:cNvPicPr>
            <a:picLocks noChangeAspect="1"/>
          </p:cNvPicPr>
          <p:nvPr/>
        </p:nvPicPr>
        <p:blipFill>
          <a:blip r:embed="rId2"/>
          <a:srcRect l="18527" t="495" r="10606"/>
          <a:stretch>
            <a:fillRect/>
          </a:stretch>
        </p:blipFill>
        <p:spPr>
          <a:xfrm>
            <a:off x="1151255" y="1256665"/>
            <a:ext cx="4008120" cy="2644140"/>
          </a:xfrm>
          <a:prstGeom prst="rect">
            <a:avLst/>
          </a:prstGeom>
        </p:spPr>
      </p:pic>
      <p:pic>
        <p:nvPicPr>
          <p:cNvPr id="2" name="图片 1" descr="Walking_Machine_(render1)"/>
          <p:cNvPicPr>
            <a:picLocks noChangeAspect="1"/>
          </p:cNvPicPr>
          <p:nvPr/>
        </p:nvPicPr>
        <p:blipFill>
          <a:blip r:embed="rId3"/>
          <a:srcRect b="5614"/>
          <a:stretch>
            <a:fillRect/>
          </a:stretch>
        </p:blipFill>
        <p:spPr>
          <a:xfrm>
            <a:off x="6558915" y="1313180"/>
            <a:ext cx="4530090" cy="2850515"/>
          </a:xfrm>
          <a:prstGeom prst="rect">
            <a:avLst/>
          </a:prstGeom>
        </p:spPr>
      </p:pic>
      <p:pic>
        <p:nvPicPr>
          <p:cNvPr id="4" name="图片 3" descr="Walking_Machine_(gif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" y="3422015"/>
            <a:ext cx="4977765" cy="3318510"/>
          </a:xfrm>
          <a:prstGeom prst="rect">
            <a:avLst/>
          </a:prstGeom>
        </p:spPr>
      </p:pic>
      <p:pic>
        <p:nvPicPr>
          <p:cNvPr id="5" name="图片 4" descr="Walking_Machine_(gif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915" y="3317240"/>
            <a:ext cx="5291455" cy="3528060"/>
          </a:xfrm>
          <a:prstGeom prst="rect">
            <a:avLst/>
          </a:prstGeom>
        </p:spPr>
      </p:pic>
      <p:pic>
        <p:nvPicPr>
          <p:cNvPr id="6" name="图片 5" descr="Walking_Machine_(gif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11430"/>
            <a:ext cx="4977765" cy="3318510"/>
          </a:xfrm>
          <a:prstGeom prst="rect">
            <a:avLst/>
          </a:prstGeom>
        </p:spPr>
      </p:pic>
      <p:pic>
        <p:nvPicPr>
          <p:cNvPr id="7" name="图片 6" descr="Walking_Machine_(gif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915" y="11430"/>
            <a:ext cx="5114925" cy="3410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4300190" y="4657355"/>
            <a:ext cx="35509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我的一些想法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连接符 1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7615" y="5350305"/>
            <a:ext cx="0" cy="54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70419" y="1224379"/>
            <a:ext cx="2010460" cy="3037987"/>
          </a:xfrm>
          <a:prstGeom prst="rect">
            <a:avLst/>
          </a:prstGeom>
        </p:spPr>
      </p:pic>
      <p:sp>
        <p:nvSpPr>
          <p:cNvPr id="2" name="文本框 1" descr="e7d195523061f1c0deeec63e560781cfd59afb0ea006f2a87ABB68BF51EA6619813959095094C18C62A12F549504892A4AAA8C1554C6663626E05CA27F281A14E6983772AFC3FB97135759321DEA3D700FBFCB88CE02D2F8D0E36D1C12CEC339800CD4DFFB6A88C6F399105BB0BB4C56797AA2D0ADDCC9ADBAF35D64C719459262DC8CD676B1536B"/>
          <p:cNvSpPr txBox="1"/>
          <p:nvPr/>
        </p:nvSpPr>
        <p:spPr>
          <a:xfrm>
            <a:off x="2668877" y="5821785"/>
            <a:ext cx="68135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3B3B"/>
                </a:solidFill>
              </a:rPr>
              <a:t>2019-3-20</a:t>
            </a:r>
            <a:endParaRPr lang="en-US" sz="1600" dirty="0">
              <a:solidFill>
                <a:srgbClr val="3B3B3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25"/>
          <p:cNvSpPr/>
          <p:nvPr/>
        </p:nvSpPr>
        <p:spPr bwMode="auto">
          <a:xfrm>
            <a:off x="5739431" y="1964497"/>
            <a:ext cx="1981200" cy="1417638"/>
          </a:xfrm>
          <a:custGeom>
            <a:avLst/>
            <a:gdLst>
              <a:gd name="T0" fmla="*/ 0 w 527"/>
              <a:gd name="T1" fmla="*/ 212 h 377"/>
              <a:gd name="T2" fmla="*/ 53 w 527"/>
              <a:gd name="T3" fmla="*/ 271 h 377"/>
              <a:gd name="T4" fmla="*/ 169 w 527"/>
              <a:gd name="T5" fmla="*/ 347 h 377"/>
              <a:gd name="T6" fmla="*/ 325 w 527"/>
              <a:gd name="T7" fmla="*/ 370 h 377"/>
              <a:gd name="T8" fmla="*/ 461 w 527"/>
              <a:gd name="T9" fmla="*/ 303 h 377"/>
              <a:gd name="T10" fmla="*/ 467 w 527"/>
              <a:gd name="T11" fmla="*/ 298 h 377"/>
              <a:gd name="T12" fmla="*/ 515 w 527"/>
              <a:gd name="T13" fmla="*/ 211 h 377"/>
              <a:gd name="T14" fmla="*/ 524 w 527"/>
              <a:gd name="T15" fmla="*/ 118 h 377"/>
              <a:gd name="T16" fmla="*/ 503 w 527"/>
              <a:gd name="T17" fmla="*/ 45 h 377"/>
              <a:gd name="T18" fmla="*/ 463 w 527"/>
              <a:gd name="T19" fmla="*/ 6 h 377"/>
              <a:gd name="T20" fmla="*/ 417 w 527"/>
              <a:gd name="T21" fmla="*/ 3 h 377"/>
              <a:gd name="T22" fmla="*/ 373 w 527"/>
              <a:gd name="T23" fmla="*/ 21 h 377"/>
              <a:gd name="T24" fmla="*/ 333 w 527"/>
              <a:gd name="T25" fmla="*/ 48 h 377"/>
              <a:gd name="T26" fmla="*/ 296 w 527"/>
              <a:gd name="T27" fmla="*/ 82 h 377"/>
              <a:gd name="T28" fmla="*/ 294 w 527"/>
              <a:gd name="T29" fmla="*/ 85 h 377"/>
              <a:gd name="T30" fmla="*/ 235 w 527"/>
              <a:gd name="T31" fmla="*/ 148 h 377"/>
              <a:gd name="T32" fmla="*/ 154 w 527"/>
              <a:gd name="T33" fmla="*/ 200 h 377"/>
              <a:gd name="T34" fmla="*/ 62 w 527"/>
              <a:gd name="T35" fmla="*/ 218 h 377"/>
              <a:gd name="T36" fmla="*/ 0 w 527"/>
              <a:gd name="T37" fmla="*/ 212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7" h="377">
                <a:moveTo>
                  <a:pt x="0" y="212"/>
                </a:moveTo>
                <a:cubicBezTo>
                  <a:pt x="7" y="222"/>
                  <a:pt x="25" y="245"/>
                  <a:pt x="53" y="271"/>
                </a:cubicBezTo>
                <a:cubicBezTo>
                  <a:pt x="82" y="297"/>
                  <a:pt x="121" y="327"/>
                  <a:pt x="169" y="347"/>
                </a:cubicBezTo>
                <a:cubicBezTo>
                  <a:pt x="217" y="367"/>
                  <a:pt x="272" y="377"/>
                  <a:pt x="325" y="370"/>
                </a:cubicBezTo>
                <a:cubicBezTo>
                  <a:pt x="377" y="364"/>
                  <a:pt x="427" y="340"/>
                  <a:pt x="461" y="303"/>
                </a:cubicBezTo>
                <a:cubicBezTo>
                  <a:pt x="463" y="302"/>
                  <a:pt x="465" y="300"/>
                  <a:pt x="467" y="298"/>
                </a:cubicBezTo>
                <a:cubicBezTo>
                  <a:pt x="489" y="273"/>
                  <a:pt x="505" y="243"/>
                  <a:pt x="515" y="211"/>
                </a:cubicBezTo>
                <a:cubicBezTo>
                  <a:pt x="524" y="180"/>
                  <a:pt x="527" y="147"/>
                  <a:pt x="524" y="118"/>
                </a:cubicBezTo>
                <a:cubicBezTo>
                  <a:pt x="521" y="90"/>
                  <a:pt x="513" y="64"/>
                  <a:pt x="503" y="45"/>
                </a:cubicBezTo>
                <a:cubicBezTo>
                  <a:pt x="492" y="26"/>
                  <a:pt x="478" y="13"/>
                  <a:pt x="463" y="6"/>
                </a:cubicBezTo>
                <a:cubicBezTo>
                  <a:pt x="447" y="0"/>
                  <a:pt x="432" y="0"/>
                  <a:pt x="417" y="3"/>
                </a:cubicBezTo>
                <a:cubicBezTo>
                  <a:pt x="402" y="6"/>
                  <a:pt x="387" y="13"/>
                  <a:pt x="373" y="21"/>
                </a:cubicBezTo>
                <a:cubicBezTo>
                  <a:pt x="359" y="29"/>
                  <a:pt x="345" y="38"/>
                  <a:pt x="333" y="48"/>
                </a:cubicBezTo>
                <a:cubicBezTo>
                  <a:pt x="320" y="58"/>
                  <a:pt x="308" y="69"/>
                  <a:pt x="296" y="82"/>
                </a:cubicBezTo>
                <a:cubicBezTo>
                  <a:pt x="295" y="83"/>
                  <a:pt x="295" y="84"/>
                  <a:pt x="294" y="85"/>
                </a:cubicBezTo>
                <a:cubicBezTo>
                  <a:pt x="276" y="103"/>
                  <a:pt x="259" y="127"/>
                  <a:pt x="235" y="148"/>
                </a:cubicBezTo>
                <a:cubicBezTo>
                  <a:pt x="213" y="169"/>
                  <a:pt x="185" y="188"/>
                  <a:pt x="154" y="200"/>
                </a:cubicBezTo>
                <a:cubicBezTo>
                  <a:pt x="124" y="213"/>
                  <a:pt x="90" y="218"/>
                  <a:pt x="62" y="218"/>
                </a:cubicBezTo>
                <a:cubicBezTo>
                  <a:pt x="33" y="219"/>
                  <a:pt x="9" y="213"/>
                  <a:pt x="0" y="212"/>
                </a:cubicBezTo>
                <a:close/>
              </a:path>
            </a:pathLst>
          </a:cu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7" name="Freeform 22"/>
          <p:cNvSpPr/>
          <p:nvPr/>
        </p:nvSpPr>
        <p:spPr bwMode="auto">
          <a:xfrm>
            <a:off x="4591669" y="2577272"/>
            <a:ext cx="2370138" cy="1700213"/>
          </a:xfrm>
          <a:custGeom>
            <a:avLst/>
            <a:gdLst>
              <a:gd name="T0" fmla="*/ 630 w 630"/>
              <a:gd name="T1" fmla="*/ 254 h 452"/>
              <a:gd name="T2" fmla="*/ 566 w 630"/>
              <a:gd name="T3" fmla="*/ 325 h 452"/>
              <a:gd name="T4" fmla="*/ 427 w 630"/>
              <a:gd name="T5" fmla="*/ 416 h 452"/>
              <a:gd name="T6" fmla="*/ 242 w 630"/>
              <a:gd name="T7" fmla="*/ 444 h 452"/>
              <a:gd name="T8" fmla="*/ 78 w 630"/>
              <a:gd name="T9" fmla="*/ 364 h 452"/>
              <a:gd name="T10" fmla="*/ 72 w 630"/>
              <a:gd name="T11" fmla="*/ 357 h 452"/>
              <a:gd name="T12" fmla="*/ 14 w 630"/>
              <a:gd name="T13" fmla="*/ 253 h 452"/>
              <a:gd name="T14" fmla="*/ 3 w 630"/>
              <a:gd name="T15" fmla="*/ 143 h 452"/>
              <a:gd name="T16" fmla="*/ 29 w 630"/>
              <a:gd name="T17" fmla="*/ 55 h 452"/>
              <a:gd name="T18" fmla="*/ 77 w 630"/>
              <a:gd name="T19" fmla="*/ 8 h 452"/>
              <a:gd name="T20" fmla="*/ 132 w 630"/>
              <a:gd name="T21" fmla="*/ 4 h 452"/>
              <a:gd name="T22" fmla="*/ 184 w 630"/>
              <a:gd name="T23" fmla="*/ 26 h 452"/>
              <a:gd name="T24" fmla="*/ 232 w 630"/>
              <a:gd name="T25" fmla="*/ 58 h 452"/>
              <a:gd name="T26" fmla="*/ 275 w 630"/>
              <a:gd name="T27" fmla="*/ 99 h 452"/>
              <a:gd name="T28" fmla="*/ 279 w 630"/>
              <a:gd name="T29" fmla="*/ 102 h 452"/>
              <a:gd name="T30" fmla="*/ 348 w 630"/>
              <a:gd name="T31" fmla="*/ 177 h 452"/>
              <a:gd name="T32" fmla="*/ 446 w 630"/>
              <a:gd name="T33" fmla="*/ 240 h 452"/>
              <a:gd name="T34" fmla="*/ 556 w 630"/>
              <a:gd name="T35" fmla="*/ 262 h 452"/>
              <a:gd name="T36" fmla="*/ 630 w 630"/>
              <a:gd name="T37" fmla="*/ 254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0" h="452">
                <a:moveTo>
                  <a:pt x="630" y="254"/>
                </a:moveTo>
                <a:cubicBezTo>
                  <a:pt x="621" y="266"/>
                  <a:pt x="600" y="293"/>
                  <a:pt x="566" y="325"/>
                </a:cubicBezTo>
                <a:cubicBezTo>
                  <a:pt x="532" y="356"/>
                  <a:pt x="485" y="392"/>
                  <a:pt x="427" y="416"/>
                </a:cubicBezTo>
                <a:cubicBezTo>
                  <a:pt x="371" y="440"/>
                  <a:pt x="304" y="452"/>
                  <a:pt x="242" y="444"/>
                </a:cubicBezTo>
                <a:cubicBezTo>
                  <a:pt x="179" y="436"/>
                  <a:pt x="120" y="407"/>
                  <a:pt x="78" y="364"/>
                </a:cubicBezTo>
                <a:cubicBezTo>
                  <a:pt x="76" y="362"/>
                  <a:pt x="74" y="359"/>
                  <a:pt x="72" y="357"/>
                </a:cubicBezTo>
                <a:cubicBezTo>
                  <a:pt x="45" y="328"/>
                  <a:pt x="26" y="291"/>
                  <a:pt x="14" y="253"/>
                </a:cubicBezTo>
                <a:cubicBezTo>
                  <a:pt x="3" y="216"/>
                  <a:pt x="0" y="177"/>
                  <a:pt x="3" y="143"/>
                </a:cubicBezTo>
                <a:cubicBezTo>
                  <a:pt x="6" y="108"/>
                  <a:pt x="16" y="78"/>
                  <a:pt x="29" y="55"/>
                </a:cubicBezTo>
                <a:cubicBezTo>
                  <a:pt x="42" y="32"/>
                  <a:pt x="58" y="16"/>
                  <a:pt x="77" y="8"/>
                </a:cubicBezTo>
                <a:cubicBezTo>
                  <a:pt x="95" y="0"/>
                  <a:pt x="114" y="0"/>
                  <a:pt x="132" y="4"/>
                </a:cubicBezTo>
                <a:cubicBezTo>
                  <a:pt x="150" y="8"/>
                  <a:pt x="167" y="16"/>
                  <a:pt x="184" y="26"/>
                </a:cubicBezTo>
                <a:cubicBezTo>
                  <a:pt x="201" y="35"/>
                  <a:pt x="217" y="46"/>
                  <a:pt x="232" y="58"/>
                </a:cubicBezTo>
                <a:cubicBezTo>
                  <a:pt x="247" y="70"/>
                  <a:pt x="262" y="84"/>
                  <a:pt x="275" y="99"/>
                </a:cubicBezTo>
                <a:cubicBezTo>
                  <a:pt x="277" y="100"/>
                  <a:pt x="278" y="101"/>
                  <a:pt x="279" y="102"/>
                </a:cubicBezTo>
                <a:cubicBezTo>
                  <a:pt x="299" y="125"/>
                  <a:pt x="321" y="152"/>
                  <a:pt x="348" y="177"/>
                </a:cubicBezTo>
                <a:cubicBezTo>
                  <a:pt x="375" y="203"/>
                  <a:pt x="409" y="225"/>
                  <a:pt x="446" y="240"/>
                </a:cubicBezTo>
                <a:cubicBezTo>
                  <a:pt x="482" y="255"/>
                  <a:pt x="522" y="262"/>
                  <a:pt x="556" y="262"/>
                </a:cubicBezTo>
                <a:cubicBezTo>
                  <a:pt x="590" y="262"/>
                  <a:pt x="619" y="256"/>
                  <a:pt x="630" y="254"/>
                </a:cubicBezTo>
                <a:close/>
              </a:path>
            </a:pathLst>
          </a:custGeom>
          <a:solidFill>
            <a:srgbClr val="FDC873"/>
          </a:solidFill>
          <a:ln w="25400">
            <a:solidFill>
              <a:schemeClr val="tx1">
                <a:lumMod val="65000"/>
                <a:lumOff val="3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8" name="Freeform 19"/>
          <p:cNvSpPr/>
          <p:nvPr/>
        </p:nvSpPr>
        <p:spPr bwMode="auto">
          <a:xfrm>
            <a:off x="5542581" y="3420235"/>
            <a:ext cx="2535238" cy="1819275"/>
          </a:xfrm>
          <a:custGeom>
            <a:avLst/>
            <a:gdLst>
              <a:gd name="T0" fmla="*/ 0 w 674"/>
              <a:gd name="T1" fmla="*/ 272 h 484"/>
              <a:gd name="T2" fmla="*/ 68 w 674"/>
              <a:gd name="T3" fmla="*/ 348 h 484"/>
              <a:gd name="T4" fmla="*/ 217 w 674"/>
              <a:gd name="T5" fmla="*/ 445 h 484"/>
              <a:gd name="T6" fmla="*/ 415 w 674"/>
              <a:gd name="T7" fmla="*/ 474 h 484"/>
              <a:gd name="T8" fmla="*/ 590 w 674"/>
              <a:gd name="T9" fmla="*/ 389 h 484"/>
              <a:gd name="T10" fmla="*/ 597 w 674"/>
              <a:gd name="T11" fmla="*/ 382 h 484"/>
              <a:gd name="T12" fmla="*/ 658 w 674"/>
              <a:gd name="T13" fmla="*/ 271 h 484"/>
              <a:gd name="T14" fmla="*/ 670 w 674"/>
              <a:gd name="T15" fmla="*/ 152 h 484"/>
              <a:gd name="T16" fmla="*/ 643 w 674"/>
              <a:gd name="T17" fmla="*/ 58 h 484"/>
              <a:gd name="T18" fmla="*/ 592 w 674"/>
              <a:gd name="T19" fmla="*/ 9 h 484"/>
              <a:gd name="T20" fmla="*/ 533 w 674"/>
              <a:gd name="T21" fmla="*/ 4 h 484"/>
              <a:gd name="T22" fmla="*/ 477 w 674"/>
              <a:gd name="T23" fmla="*/ 27 h 484"/>
              <a:gd name="T24" fmla="*/ 426 w 674"/>
              <a:gd name="T25" fmla="*/ 62 h 484"/>
              <a:gd name="T26" fmla="*/ 379 w 674"/>
              <a:gd name="T27" fmla="*/ 105 h 484"/>
              <a:gd name="T28" fmla="*/ 376 w 674"/>
              <a:gd name="T29" fmla="*/ 109 h 484"/>
              <a:gd name="T30" fmla="*/ 301 w 674"/>
              <a:gd name="T31" fmla="*/ 190 h 484"/>
              <a:gd name="T32" fmla="*/ 197 w 674"/>
              <a:gd name="T33" fmla="*/ 257 h 484"/>
              <a:gd name="T34" fmla="*/ 79 w 674"/>
              <a:gd name="T35" fmla="*/ 280 h 484"/>
              <a:gd name="T36" fmla="*/ 0 w 674"/>
              <a:gd name="T37" fmla="*/ 272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74" h="484">
                <a:moveTo>
                  <a:pt x="0" y="272"/>
                </a:moveTo>
                <a:cubicBezTo>
                  <a:pt x="9" y="284"/>
                  <a:pt x="32" y="314"/>
                  <a:pt x="68" y="348"/>
                </a:cubicBezTo>
                <a:cubicBezTo>
                  <a:pt x="105" y="381"/>
                  <a:pt x="155" y="419"/>
                  <a:pt x="217" y="445"/>
                </a:cubicBezTo>
                <a:cubicBezTo>
                  <a:pt x="277" y="470"/>
                  <a:pt x="348" y="484"/>
                  <a:pt x="415" y="474"/>
                </a:cubicBezTo>
                <a:cubicBezTo>
                  <a:pt x="483" y="466"/>
                  <a:pt x="546" y="435"/>
                  <a:pt x="590" y="389"/>
                </a:cubicBezTo>
                <a:cubicBezTo>
                  <a:pt x="593" y="387"/>
                  <a:pt x="595" y="384"/>
                  <a:pt x="597" y="382"/>
                </a:cubicBezTo>
                <a:cubicBezTo>
                  <a:pt x="626" y="350"/>
                  <a:pt x="647" y="311"/>
                  <a:pt x="658" y="271"/>
                </a:cubicBezTo>
                <a:cubicBezTo>
                  <a:pt x="671" y="231"/>
                  <a:pt x="674" y="189"/>
                  <a:pt x="670" y="152"/>
                </a:cubicBezTo>
                <a:cubicBezTo>
                  <a:pt x="667" y="115"/>
                  <a:pt x="657" y="83"/>
                  <a:pt x="643" y="58"/>
                </a:cubicBezTo>
                <a:cubicBezTo>
                  <a:pt x="629" y="34"/>
                  <a:pt x="611" y="17"/>
                  <a:pt x="592" y="9"/>
                </a:cubicBezTo>
                <a:cubicBezTo>
                  <a:pt x="572" y="0"/>
                  <a:pt x="552" y="0"/>
                  <a:pt x="533" y="4"/>
                </a:cubicBezTo>
                <a:cubicBezTo>
                  <a:pt x="514" y="9"/>
                  <a:pt x="495" y="17"/>
                  <a:pt x="477" y="27"/>
                </a:cubicBezTo>
                <a:cubicBezTo>
                  <a:pt x="459" y="38"/>
                  <a:pt x="442" y="49"/>
                  <a:pt x="426" y="62"/>
                </a:cubicBezTo>
                <a:cubicBezTo>
                  <a:pt x="409" y="75"/>
                  <a:pt x="394" y="89"/>
                  <a:pt x="379" y="105"/>
                </a:cubicBezTo>
                <a:cubicBezTo>
                  <a:pt x="378" y="107"/>
                  <a:pt x="377" y="108"/>
                  <a:pt x="376" y="109"/>
                </a:cubicBezTo>
                <a:cubicBezTo>
                  <a:pt x="353" y="133"/>
                  <a:pt x="331" y="163"/>
                  <a:pt x="301" y="190"/>
                </a:cubicBezTo>
                <a:cubicBezTo>
                  <a:pt x="272" y="217"/>
                  <a:pt x="236" y="241"/>
                  <a:pt x="197" y="257"/>
                </a:cubicBezTo>
                <a:cubicBezTo>
                  <a:pt x="158" y="273"/>
                  <a:pt x="116" y="280"/>
                  <a:pt x="79" y="280"/>
                </a:cubicBezTo>
                <a:cubicBezTo>
                  <a:pt x="42" y="281"/>
                  <a:pt x="12" y="274"/>
                  <a:pt x="0" y="272"/>
                </a:cubicBezTo>
                <a:close/>
              </a:path>
            </a:pathLst>
          </a:custGeom>
          <a:solidFill>
            <a:srgbClr val="6077B6"/>
          </a:solidFill>
          <a:ln w="25400">
            <a:solidFill>
              <a:schemeClr val="tx1">
                <a:lumMod val="65000"/>
                <a:lumOff val="3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9" name="Freeform 16"/>
          <p:cNvSpPr/>
          <p:nvPr/>
        </p:nvSpPr>
        <p:spPr bwMode="auto">
          <a:xfrm>
            <a:off x="4199556" y="4258435"/>
            <a:ext cx="2927350" cy="2098675"/>
          </a:xfrm>
          <a:custGeom>
            <a:avLst/>
            <a:gdLst>
              <a:gd name="T0" fmla="*/ 778 w 778"/>
              <a:gd name="T1" fmla="*/ 314 h 558"/>
              <a:gd name="T2" fmla="*/ 699 w 778"/>
              <a:gd name="T3" fmla="*/ 401 h 558"/>
              <a:gd name="T4" fmla="*/ 528 w 778"/>
              <a:gd name="T5" fmla="*/ 513 h 558"/>
              <a:gd name="T6" fmla="*/ 298 w 778"/>
              <a:gd name="T7" fmla="*/ 547 h 558"/>
              <a:gd name="T8" fmla="*/ 97 w 778"/>
              <a:gd name="T9" fmla="*/ 448 h 558"/>
              <a:gd name="T10" fmla="*/ 89 w 778"/>
              <a:gd name="T11" fmla="*/ 440 h 558"/>
              <a:gd name="T12" fmla="*/ 18 w 778"/>
              <a:gd name="T13" fmla="*/ 312 h 558"/>
              <a:gd name="T14" fmla="*/ 4 w 778"/>
              <a:gd name="T15" fmla="*/ 176 h 558"/>
              <a:gd name="T16" fmla="*/ 36 w 778"/>
              <a:gd name="T17" fmla="*/ 67 h 558"/>
              <a:gd name="T18" fmla="*/ 95 w 778"/>
              <a:gd name="T19" fmla="*/ 10 h 558"/>
              <a:gd name="T20" fmla="*/ 163 w 778"/>
              <a:gd name="T21" fmla="*/ 5 h 558"/>
              <a:gd name="T22" fmla="*/ 227 w 778"/>
              <a:gd name="T23" fmla="*/ 32 h 558"/>
              <a:gd name="T24" fmla="*/ 287 w 778"/>
              <a:gd name="T25" fmla="*/ 72 h 558"/>
              <a:gd name="T26" fmla="*/ 340 w 778"/>
              <a:gd name="T27" fmla="*/ 122 h 558"/>
              <a:gd name="T28" fmla="*/ 344 w 778"/>
              <a:gd name="T29" fmla="*/ 126 h 558"/>
              <a:gd name="T30" fmla="*/ 430 w 778"/>
              <a:gd name="T31" fmla="*/ 219 h 558"/>
              <a:gd name="T32" fmla="*/ 550 w 778"/>
              <a:gd name="T33" fmla="*/ 296 h 558"/>
              <a:gd name="T34" fmla="*/ 686 w 778"/>
              <a:gd name="T35" fmla="*/ 323 h 558"/>
              <a:gd name="T36" fmla="*/ 778 w 778"/>
              <a:gd name="T37" fmla="*/ 314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8" h="558">
                <a:moveTo>
                  <a:pt x="778" y="314"/>
                </a:moveTo>
                <a:cubicBezTo>
                  <a:pt x="767" y="328"/>
                  <a:pt x="741" y="362"/>
                  <a:pt x="699" y="401"/>
                </a:cubicBezTo>
                <a:cubicBezTo>
                  <a:pt x="657" y="440"/>
                  <a:pt x="598" y="483"/>
                  <a:pt x="528" y="513"/>
                </a:cubicBezTo>
                <a:cubicBezTo>
                  <a:pt x="458" y="542"/>
                  <a:pt x="376" y="558"/>
                  <a:pt x="298" y="547"/>
                </a:cubicBezTo>
                <a:cubicBezTo>
                  <a:pt x="221" y="537"/>
                  <a:pt x="148" y="502"/>
                  <a:pt x="97" y="448"/>
                </a:cubicBezTo>
                <a:cubicBezTo>
                  <a:pt x="94" y="446"/>
                  <a:pt x="91" y="443"/>
                  <a:pt x="89" y="440"/>
                </a:cubicBezTo>
                <a:cubicBezTo>
                  <a:pt x="56" y="404"/>
                  <a:pt x="32" y="359"/>
                  <a:pt x="18" y="312"/>
                </a:cubicBezTo>
                <a:cubicBezTo>
                  <a:pt x="4" y="266"/>
                  <a:pt x="0" y="218"/>
                  <a:pt x="4" y="176"/>
                </a:cubicBezTo>
                <a:cubicBezTo>
                  <a:pt x="8" y="133"/>
                  <a:pt x="20" y="96"/>
                  <a:pt x="36" y="67"/>
                </a:cubicBezTo>
                <a:cubicBezTo>
                  <a:pt x="52" y="39"/>
                  <a:pt x="72" y="20"/>
                  <a:pt x="95" y="10"/>
                </a:cubicBezTo>
                <a:cubicBezTo>
                  <a:pt x="118" y="0"/>
                  <a:pt x="140" y="0"/>
                  <a:pt x="163" y="5"/>
                </a:cubicBezTo>
                <a:cubicBezTo>
                  <a:pt x="185" y="10"/>
                  <a:pt x="206" y="20"/>
                  <a:pt x="227" y="32"/>
                </a:cubicBezTo>
                <a:cubicBezTo>
                  <a:pt x="248" y="43"/>
                  <a:pt x="268" y="57"/>
                  <a:pt x="287" y="72"/>
                </a:cubicBezTo>
                <a:cubicBezTo>
                  <a:pt x="306" y="87"/>
                  <a:pt x="323" y="103"/>
                  <a:pt x="340" y="122"/>
                </a:cubicBezTo>
                <a:cubicBezTo>
                  <a:pt x="341" y="123"/>
                  <a:pt x="343" y="124"/>
                  <a:pt x="344" y="126"/>
                </a:cubicBezTo>
                <a:cubicBezTo>
                  <a:pt x="370" y="153"/>
                  <a:pt x="396" y="188"/>
                  <a:pt x="430" y="219"/>
                </a:cubicBezTo>
                <a:cubicBezTo>
                  <a:pt x="463" y="250"/>
                  <a:pt x="505" y="278"/>
                  <a:pt x="550" y="296"/>
                </a:cubicBezTo>
                <a:cubicBezTo>
                  <a:pt x="595" y="314"/>
                  <a:pt x="644" y="323"/>
                  <a:pt x="686" y="323"/>
                </a:cubicBezTo>
                <a:cubicBezTo>
                  <a:pt x="728" y="323"/>
                  <a:pt x="764" y="316"/>
                  <a:pt x="778" y="314"/>
                </a:cubicBezTo>
                <a:close/>
              </a:path>
            </a:pathLst>
          </a:custGeom>
          <a:solidFill>
            <a:srgbClr val="6BF4CD"/>
          </a:solidFill>
          <a:ln w="25400">
            <a:solidFill>
              <a:schemeClr val="tx1">
                <a:lumMod val="65000"/>
                <a:lumOff val="3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69583" y="413419"/>
            <a:ext cx="161290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不足之处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71021" y="247969"/>
            <a:ext cx="713782" cy="914401"/>
          </a:xfrm>
          <a:prstGeom prst="rect">
            <a:avLst/>
          </a:prstGeom>
        </p:spPr>
      </p:pic>
      <p:sp>
        <p:nvSpPr>
          <p:cNvPr id="17" name="Freeform 26"/>
          <p:cNvSpPr/>
          <p:nvPr/>
        </p:nvSpPr>
        <p:spPr bwMode="auto">
          <a:xfrm>
            <a:off x="5769594" y="2780472"/>
            <a:ext cx="22225" cy="15875"/>
          </a:xfrm>
          <a:custGeom>
            <a:avLst/>
            <a:gdLst>
              <a:gd name="T0" fmla="*/ 4 w 6"/>
              <a:gd name="T1" fmla="*/ 4 h 4"/>
              <a:gd name="T2" fmla="*/ 4 w 6"/>
              <a:gd name="T3" fmla="*/ 4 h 4"/>
              <a:gd name="T4" fmla="*/ 4 w 6"/>
              <a:gd name="T5" fmla="*/ 3 h 4"/>
              <a:gd name="T6" fmla="*/ 3 w 6"/>
              <a:gd name="T7" fmla="*/ 2 h 4"/>
              <a:gd name="T8" fmla="*/ 5 w 6"/>
              <a:gd name="T9" fmla="*/ 2 h 4"/>
              <a:gd name="T10" fmla="*/ 6 w 6"/>
              <a:gd name="T11" fmla="*/ 1 h 4"/>
              <a:gd name="T12" fmla="*/ 5 w 6"/>
              <a:gd name="T13" fmla="*/ 0 h 4"/>
              <a:gd name="T14" fmla="*/ 1 w 6"/>
              <a:gd name="T15" fmla="*/ 0 h 4"/>
              <a:gd name="T16" fmla="*/ 0 w 6"/>
              <a:gd name="T17" fmla="*/ 0 h 4"/>
              <a:gd name="T18" fmla="*/ 1 w 6"/>
              <a:gd name="T19" fmla="*/ 1 h 4"/>
              <a:gd name="T20" fmla="*/ 3 w 6"/>
              <a:gd name="T21" fmla="*/ 4 h 4"/>
              <a:gd name="T22" fmla="*/ 4 w 6"/>
              <a:gd name="T2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" h="4">
                <a:moveTo>
                  <a:pt x="4" y="4"/>
                </a:move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4" y="2"/>
                  <a:pt x="4" y="2"/>
                  <a:pt x="5" y="2"/>
                </a:cubicBezTo>
                <a:cubicBezTo>
                  <a:pt x="5" y="2"/>
                  <a:pt x="5" y="2"/>
                  <a:pt x="6" y="1"/>
                </a:cubicBezTo>
                <a:cubicBezTo>
                  <a:pt x="6" y="1"/>
                  <a:pt x="5" y="0"/>
                  <a:pt x="5" y="0"/>
                </a:cubicBezTo>
                <a:cubicBezTo>
                  <a:pt x="4" y="0"/>
                  <a:pt x="2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1" y="2"/>
                  <a:pt x="2" y="3"/>
                  <a:pt x="3" y="4"/>
                </a:cubicBezTo>
                <a:cubicBezTo>
                  <a:pt x="3" y="4"/>
                  <a:pt x="3" y="4"/>
                  <a:pt x="4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821284" y="2451662"/>
            <a:ext cx="359073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EF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8"/>
          <p:cNvSpPr/>
          <p:nvPr/>
        </p:nvSpPr>
        <p:spPr bwMode="auto">
          <a:xfrm>
            <a:off x="5140944" y="3213860"/>
            <a:ext cx="65087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EF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Rectangle 18"/>
          <p:cNvSpPr/>
          <p:nvPr/>
        </p:nvSpPr>
        <p:spPr bwMode="auto">
          <a:xfrm>
            <a:off x="7000820" y="4120593"/>
            <a:ext cx="65087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EF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Rectangle 18"/>
          <p:cNvSpPr/>
          <p:nvPr/>
        </p:nvSpPr>
        <p:spPr bwMode="auto">
          <a:xfrm>
            <a:off x="4891706" y="5093460"/>
            <a:ext cx="65087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EF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14195" y="2858770"/>
            <a:ext cx="2811780" cy="1691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没有用</a:t>
            </a:r>
            <a:r>
              <a:rPr lang="en-US" alt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，难以做出颠簸效果（电脑卡爆），导致无法在保持视频的时候用到</a:t>
            </a:r>
            <a:r>
              <a:rPr lang="en-US" alt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photoview</a:t>
            </a:r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42325" y="4045585"/>
            <a:ext cx="310515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模型依旧太过理想，没有考虑摩擦力、</a:t>
            </a:r>
            <a:r>
              <a:rPr lang="zh-CN" sz="18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重力，也没用真正地加入马达</a:t>
            </a:r>
            <a:endParaRPr lang="zh-CN" sz="1800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53400" y="2140585"/>
            <a:ext cx="2731770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动画太过简单，没有太多新意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69720" y="4893310"/>
            <a:ext cx="2595245" cy="1414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模型的实际尺寸还有待考量，如需做出实体还需要后期修正尺寸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04483" y="414054"/>
            <a:ext cx="161290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改进思路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5349" y="247970"/>
            <a:ext cx="605127" cy="914401"/>
          </a:xfrm>
          <a:prstGeom prst="rect">
            <a:avLst/>
          </a:prstGeom>
        </p:spPr>
      </p:pic>
      <p:sp>
        <p:nvSpPr>
          <p:cNvPr id="23" name="TextBox 45"/>
          <p:cNvSpPr txBox="1"/>
          <p:nvPr/>
        </p:nvSpPr>
        <p:spPr>
          <a:xfrm>
            <a:off x="965835" y="1722120"/>
            <a:ext cx="99752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5410" fontAlgn="auto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在一位大佬的暗示下，我明白</a:t>
            </a:r>
            <a:r>
              <a:rPr 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制作动画还是有所欠缺，虽说可以考虑用</a:t>
            </a:r>
            <a:r>
              <a:rPr lang="en-US" altLang="zh-CN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这些软件，但是终究不是真实的建模动画。考虑可以换一款软件（</a:t>
            </a:r>
            <a:r>
              <a:rPr lang="en-US" altLang="zh-CN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Admas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）制作动画，用</a:t>
            </a:r>
            <a:r>
              <a:rPr lang="en-US" altLang="zh-CN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导出特定零件和装配体格式，再用</a:t>
            </a:r>
            <a:r>
              <a:rPr lang="en-US" altLang="zh-CN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Adams</a:t>
            </a:r>
            <a:r>
              <a:rPr lang="zh-CN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打开这些零件装配体制作动画（需要后续的学习才行，欢迎有兴趣的大佬来带带我）。</a:t>
            </a:r>
            <a:endParaRPr lang="zh-CN" altLang="en-US" sz="2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04483" y="414054"/>
            <a:ext cx="161290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我的收获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5349" y="247970"/>
            <a:ext cx="605127" cy="9144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9165" y="2561590"/>
            <a:ext cx="4692015" cy="2740025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8300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47540" y="2203314"/>
            <a:ext cx="1806665" cy="677945"/>
          </a:xfrm>
          <a:prstGeom prst="roundRect">
            <a:avLst>
              <a:gd name="adj" fmla="val 50000"/>
            </a:avLst>
          </a:pr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69082" y="2293818"/>
            <a:ext cx="1363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知识技能</a:t>
            </a:r>
            <a:endParaRPr lang="zh-CN" altLang="en-US" sz="2000" b="1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304869" y="2989926"/>
            <a:ext cx="4090737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3A4549"/>
                </a:solidFill>
              </a:rPr>
              <a:t>　通过这次期末设计的开发制作，我学到了一些</a:t>
            </a:r>
            <a:r>
              <a:rPr lang="en-US" altLang="zh-CN" dirty="0">
                <a:solidFill>
                  <a:srgbClr val="3A4549"/>
                </a:solidFill>
              </a:rPr>
              <a:t>SolidWorks</a:t>
            </a:r>
            <a:r>
              <a:rPr lang="zh-CN" altLang="en-US" dirty="0">
                <a:solidFill>
                  <a:srgbClr val="3A4549"/>
                </a:solidFill>
              </a:rPr>
              <a:t>的特定技巧，同时对</a:t>
            </a:r>
            <a:r>
              <a:rPr lang="en-US" altLang="zh-CN" dirty="0">
                <a:solidFill>
                  <a:srgbClr val="3A4549"/>
                </a:solidFill>
              </a:rPr>
              <a:t>SolidWorks</a:t>
            </a:r>
            <a:r>
              <a:rPr lang="zh-CN" altLang="en-US" dirty="0">
                <a:solidFill>
                  <a:srgbClr val="3A4549"/>
                </a:solidFill>
              </a:rPr>
              <a:t>的</a:t>
            </a:r>
            <a:r>
              <a:rPr lang="zh-CN" altLang="en-US" dirty="0">
                <a:solidFill>
                  <a:srgbClr val="3A4549"/>
                </a:solidFill>
              </a:rPr>
              <a:t>相关操作也更加熟练了，明白了快速建模装配的方法和技巧（主要是中途重做很多次）。</a:t>
            </a:r>
            <a:endParaRPr lang="zh-CN" altLang="en-US" sz="1800" dirty="0">
              <a:solidFill>
                <a:srgbClr val="3A454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81115" y="2561590"/>
            <a:ext cx="4701540" cy="2740025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8300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81540" y="2203314"/>
            <a:ext cx="1758539" cy="677945"/>
          </a:xfrm>
          <a:prstGeom prst="roundRect">
            <a:avLst>
              <a:gd name="adj" fmla="val 50000"/>
            </a:avLst>
          </a:prstGeom>
          <a:solidFill>
            <a:srgbClr val="6077B6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12100" y="2293620"/>
            <a:ext cx="149796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良好的心态</a:t>
            </a:r>
            <a:endParaRPr lang="zh-CN" altLang="en-US" sz="2000" b="1" dirty="0" smtClean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6615441" y="2989926"/>
            <a:ext cx="4090737" cy="188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3A4549"/>
                </a:solidFill>
              </a:rPr>
              <a:t>　</a:t>
            </a:r>
            <a:r>
              <a:rPr lang="zh-CN" altLang="en-US" sz="1800" dirty="0">
                <a:solidFill>
                  <a:srgbClr val="3A4549"/>
                </a:solidFill>
                <a:latin typeface="微软雅黑" panose="020B0503020204020204" pitchFamily="34" charset="-122"/>
              </a:rPr>
              <a:t>面对电脑的卡顿和</a:t>
            </a:r>
            <a:r>
              <a:rPr lang="en-US" altLang="zh-CN" sz="1800" dirty="0">
                <a:solidFill>
                  <a:srgbClr val="3A4549"/>
                </a:solidFill>
                <a:latin typeface="微软雅黑" panose="020B0503020204020204" pitchFamily="34" charset="-122"/>
              </a:rPr>
              <a:t>SolidWorks</a:t>
            </a:r>
            <a:r>
              <a:rPr lang="zh-CN" altLang="en-US" sz="1800" dirty="0">
                <a:solidFill>
                  <a:srgbClr val="3A4549"/>
                </a:solidFill>
                <a:latin typeface="微软雅黑" panose="020B0503020204020204" pitchFamily="34" charset="-122"/>
              </a:rPr>
              <a:t>不断弹出的错误信息；</a:t>
            </a:r>
            <a:r>
              <a:rPr lang="zh-CN" altLang="en-US" sz="1800" dirty="0">
                <a:solidFill>
                  <a:srgbClr val="3A4549"/>
                </a:solidFill>
                <a:latin typeface="微软雅黑" panose="020B0503020204020204" pitchFamily="34" charset="-122"/>
                <a:sym typeface="+mn-ea"/>
              </a:rPr>
              <a:t>面对建模过程中出现未知错误并且无法撤销只能重做的情况，</a:t>
            </a:r>
            <a:r>
              <a:rPr lang="zh-CN" altLang="en-US" sz="1800" dirty="0">
                <a:solidFill>
                  <a:srgbClr val="3A4549"/>
                </a:solidFill>
                <a:latin typeface="微软雅黑" panose="020B0503020204020204" pitchFamily="34" charset="-122"/>
              </a:rPr>
              <a:t>我认为我已经掌握了一些建模所应具备的良好心态和相关应对措施。</a:t>
            </a:r>
            <a:endParaRPr lang="zh-CN" altLang="en-US" sz="1800" dirty="0">
              <a:solidFill>
                <a:srgbClr val="3A4549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7" grpId="0" autoUpdateAnimBg="0"/>
      <p:bldP spid="18" grpId="0" bldLvl="0" animBg="1"/>
      <p:bldP spid="22" grpId="0" autoUpdateAnimBg="0"/>
      <p:bldP spid="15" grpId="0" animBg="1"/>
      <p:bldP spid="16" grpId="0"/>
      <p:bldP spid="15" grpId="1" animBg="1"/>
      <p:bldP spid="16" grpId="1"/>
      <p:bldP spid="20" grpId="0" animBg="1"/>
      <p:bldP spid="21" grpId="0"/>
      <p:bldP spid="20" grpId="1" animBg="1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63469" y="1518198"/>
            <a:ext cx="2864612" cy="2466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57233" y="4019351"/>
            <a:ext cx="702948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rgbClr val="00B6B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感谢在座各位聆听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9" name="直接连接符 8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1331" y="2440651"/>
            <a:ext cx="0" cy="57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/>
          <p:nvPr/>
        </p:nvSpPr>
        <p:spPr>
          <a:xfrm flipH="1">
            <a:off x="4201184" y="1183953"/>
            <a:ext cx="378186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panose="020B07030201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Franklin Gothic Demi" panose="020B0703020102020204" pitchFamily="34" charset="0"/>
              <a:ea typeface="微软雅黑" panose="020B0503020204020204" pitchFamily="34" charset="-122"/>
              <a:cs typeface="BrowalliaUPC" panose="020B0604020202020204" pitchFamily="34" charset="-34"/>
            </a:endParaRPr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4837385" y="-263471"/>
            <a:ext cx="2512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目      录</a:t>
            </a:r>
            <a:endParaRPr lang="en-US" altLang="zh-CN" sz="4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cxnSp>
        <p:nvCxnSpPr>
          <p:cNvPr id="16" name="直接连接符 15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092117" y="851960"/>
            <a:ext cx="0" cy="54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>
            <a:spLocks noChangeAspect="1"/>
          </p:cNvSpPr>
          <p:nvPr/>
        </p:nvSpPr>
        <p:spPr>
          <a:xfrm>
            <a:off x="1356915" y="2640655"/>
            <a:ext cx="1116000" cy="1116000"/>
          </a:xfrm>
          <a:prstGeom prst="ellipse">
            <a:avLst/>
          </a:prstGeom>
          <a:solidFill>
            <a:srgbClr val="FFF5E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24584" y="2816132"/>
            <a:ext cx="504646" cy="827039"/>
          </a:xfrm>
          <a:prstGeom prst="rect">
            <a:avLst/>
          </a:prstGeom>
        </p:spPr>
      </p:pic>
      <p:sp>
        <p:nvSpPr>
          <p:cNvPr id="21" name="椭圆 20"/>
          <p:cNvSpPr>
            <a:spLocks noChangeAspect="1"/>
          </p:cNvSpPr>
          <p:nvPr/>
        </p:nvSpPr>
        <p:spPr>
          <a:xfrm>
            <a:off x="1356915" y="4823333"/>
            <a:ext cx="1116000" cy="1116000"/>
          </a:xfrm>
          <a:prstGeom prst="ellipse">
            <a:avLst/>
          </a:prstGeom>
          <a:solidFill>
            <a:srgbClr val="FFF5E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1649" y="5045305"/>
            <a:ext cx="562083" cy="720065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/>
        </p:nvSpPr>
        <p:spPr>
          <a:xfrm>
            <a:off x="6942016" y="2640655"/>
            <a:ext cx="1116000" cy="1116000"/>
          </a:xfrm>
          <a:prstGeom prst="ellipse">
            <a:avLst/>
          </a:prstGeom>
          <a:solidFill>
            <a:srgbClr val="FFF5E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8211" y="2785135"/>
            <a:ext cx="727594" cy="827039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/>
        </p:nvSpPr>
        <p:spPr>
          <a:xfrm>
            <a:off x="6942016" y="4823333"/>
            <a:ext cx="1116000" cy="1116000"/>
          </a:xfrm>
          <a:prstGeom prst="ellipse">
            <a:avLst/>
          </a:prstGeom>
          <a:solidFill>
            <a:srgbClr val="FFF5E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8211" y="4938331"/>
            <a:ext cx="547312" cy="827039"/>
          </a:xfrm>
          <a:prstGeom prst="rect">
            <a:avLst/>
          </a:prstGeom>
        </p:spPr>
      </p:pic>
      <p:sp>
        <p:nvSpPr>
          <p:cNvPr id="24" name="文本框 23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2858476" y="2937044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选题背景与意义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2858580" y="5090875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相关资料文献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文本框 25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8459687" y="2937044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项目分工及过程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8459369" y="5144362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我的一些想法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99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99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99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4002806" y="4657355"/>
            <a:ext cx="4145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选题背景与意义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 descr="e7d195523061f1c0deeec63e560781cfd59afb0ea006f2a87ABB68BF51EA6619813959095094C18C62A12F549504892A4AAA8C1554C6663626E05CA27F281A14E6983772AFC3FB97135759321DEA3D700FBFCB88CE02D2F8D0E36D1C12CEC339800CD4DFFB6A88C6F399105BB0BB4C56797AA2D0ADDCC9ADBAF35D64C719459262DC8CD676B1536B"/>
          <p:cNvSpPr txBox="1"/>
          <p:nvPr/>
        </p:nvSpPr>
        <p:spPr>
          <a:xfrm>
            <a:off x="2668877" y="5821785"/>
            <a:ext cx="68135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3B3B"/>
                </a:solidFill>
              </a:rPr>
              <a:t>2019-3-20</a:t>
            </a:r>
            <a:endParaRPr lang="en-US" sz="1600" dirty="0">
              <a:solidFill>
                <a:srgbClr val="3B3B3B"/>
              </a:solidFill>
            </a:endParaRPr>
          </a:p>
        </p:txBody>
      </p:sp>
      <p:cxnSp>
        <p:nvCxnSpPr>
          <p:cNvPr id="17" name="直接连接符 1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7615" y="5350305"/>
            <a:ext cx="0" cy="54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51187" y="1261830"/>
            <a:ext cx="1809030" cy="2964728"/>
          </a:xfrm>
          <a:prstGeom prst="rect">
            <a:avLst/>
          </a:prstGeom>
        </p:spPr>
      </p:pic>
      <p:pic>
        <p:nvPicPr>
          <p:cNvPr id="3" name="图片 2" descr="096322293329b729723a45a168b7cc8"/>
          <p:cNvPicPr>
            <a:picLocks noChangeAspect="1"/>
          </p:cNvPicPr>
          <p:nvPr/>
        </p:nvPicPr>
        <p:blipFill>
          <a:blip r:embed="rId2"/>
          <a:srcRect l="164" t="3655" r="-391" b="32551"/>
          <a:stretch>
            <a:fillRect/>
          </a:stretch>
        </p:blipFill>
        <p:spPr>
          <a:xfrm>
            <a:off x="8442325" y="1851660"/>
            <a:ext cx="3453765" cy="43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选题背景与意义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71021" y="244307"/>
            <a:ext cx="807673" cy="918063"/>
          </a:xfrm>
          <a:prstGeom prst="rect">
            <a:avLst/>
          </a:prstGeom>
        </p:spPr>
      </p:pic>
      <p:sp>
        <p:nvSpPr>
          <p:cNvPr id="15" name="Rounded Rectangle 30"/>
          <p:cNvSpPr/>
          <p:nvPr/>
        </p:nvSpPr>
        <p:spPr>
          <a:xfrm>
            <a:off x="622572" y="2206415"/>
            <a:ext cx="10946856" cy="3848900"/>
          </a:xfrm>
          <a:prstGeom prst="roundRect">
            <a:avLst>
              <a:gd name="adj" fmla="val 522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dirty="0">
              <a:solidFill>
                <a:srgbClr val="237DB9"/>
              </a:solidFill>
              <a:latin typeface="Agency FB" panose="020B0503020202020204" pitchFamily="34" charset="0"/>
            </a:endParaRPr>
          </a:p>
        </p:txBody>
      </p:sp>
      <p:cxnSp>
        <p:nvCxnSpPr>
          <p:cNvPr id="16" name="Straight Connector 33"/>
          <p:cNvCxnSpPr/>
          <p:nvPr/>
        </p:nvCxnSpPr>
        <p:spPr>
          <a:xfrm rot="16200000">
            <a:off x="3021121" y="3348476"/>
            <a:ext cx="78631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v01"/>
          <p:cNvSpPr/>
          <p:nvPr/>
        </p:nvSpPr>
        <p:spPr>
          <a:xfrm>
            <a:off x="1390488" y="2669021"/>
            <a:ext cx="1358909" cy="1358907"/>
          </a:xfrm>
          <a:prstGeom prst="ellipse">
            <a:avLst/>
          </a:prstGeom>
          <a:solidFill>
            <a:srgbClr val="FF585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5335" dirty="0">
              <a:solidFill>
                <a:srgbClr val="237DB9">
                  <a:lumMod val="50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Sev02"/>
          <p:cNvSpPr/>
          <p:nvPr/>
        </p:nvSpPr>
        <p:spPr>
          <a:xfrm>
            <a:off x="4089627" y="2669021"/>
            <a:ext cx="1358909" cy="1358907"/>
          </a:xfrm>
          <a:prstGeom prst="ellipse">
            <a:avLst/>
          </a:prstGeom>
          <a:solidFill>
            <a:srgbClr val="FDC87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8000" dirty="0">
              <a:solidFill>
                <a:srgbClr val="15AA96">
                  <a:lumMod val="50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Sev03"/>
          <p:cNvSpPr/>
          <p:nvPr/>
        </p:nvSpPr>
        <p:spPr>
          <a:xfrm>
            <a:off x="6805236" y="2669021"/>
            <a:ext cx="1358909" cy="1358907"/>
          </a:xfrm>
          <a:prstGeom prst="ellipse">
            <a:avLst/>
          </a:prstGeom>
          <a:solidFill>
            <a:srgbClr val="6077B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5335" dirty="0">
              <a:solidFill>
                <a:srgbClr val="9BB955">
                  <a:lumMod val="50000"/>
                </a:srgbClr>
              </a:solidFill>
              <a:latin typeface="Agency FB" panose="020B0503020202020204" pitchFamily="34" charset="0"/>
              <a:cs typeface="+mj-cs"/>
            </a:endParaRPr>
          </a:p>
        </p:txBody>
      </p:sp>
      <p:sp>
        <p:nvSpPr>
          <p:cNvPr id="20" name="Sev04"/>
          <p:cNvSpPr/>
          <p:nvPr/>
        </p:nvSpPr>
        <p:spPr>
          <a:xfrm>
            <a:off x="9455003" y="2669021"/>
            <a:ext cx="1358909" cy="1358907"/>
          </a:xfrm>
          <a:prstGeom prst="ellipse">
            <a:avLst/>
          </a:prstGeom>
          <a:solidFill>
            <a:srgbClr val="6BF4CD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5335" dirty="0">
              <a:solidFill>
                <a:srgbClr val="F19B14">
                  <a:lumMod val="50000"/>
                </a:srgbClr>
              </a:solidFill>
              <a:latin typeface="Agency FB" panose="020B0503020202020204" pitchFamily="34" charset="0"/>
            </a:endParaRPr>
          </a:p>
        </p:txBody>
      </p:sp>
      <p:cxnSp>
        <p:nvCxnSpPr>
          <p:cNvPr id="25" name="Straight Connector 44"/>
          <p:cNvCxnSpPr/>
          <p:nvPr/>
        </p:nvCxnSpPr>
        <p:spPr>
          <a:xfrm rot="16200000">
            <a:off x="5710231" y="3348474"/>
            <a:ext cx="78631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5"/>
          <p:cNvCxnSpPr/>
          <p:nvPr/>
        </p:nvCxnSpPr>
        <p:spPr>
          <a:xfrm rot="16200000">
            <a:off x="8385813" y="3348476"/>
            <a:ext cx="78631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261100" y="4625975"/>
            <a:ext cx="2300605" cy="1414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三月份的时候，偶然在公众号上看到类似简化结构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54440" y="4625975"/>
            <a:ext cx="2379980" cy="1414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下决心做出装配体及其动画作为下学期的期末设计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74420" y="4705350"/>
            <a:ext cx="2310130" cy="1414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高中看过的一个荷兰艺术家发明的风力仿生兽视频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67760" y="4681855"/>
            <a:ext cx="206692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亲手拼装的淘宝仿生兽玩具模型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6730" y="2748915"/>
            <a:ext cx="5867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</a:rPr>
              <a:t>1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5480" y="2748915"/>
            <a:ext cx="5867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</a:rPr>
              <a:t>2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91375" y="2748915"/>
            <a:ext cx="5867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</a:rPr>
              <a:t>3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41230" y="2748915"/>
            <a:ext cx="5867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</a:rPr>
              <a:t>4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8" name="图片 7" descr="12343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05" y="244475"/>
            <a:ext cx="4799330" cy="1990090"/>
          </a:xfrm>
          <a:prstGeom prst="rect">
            <a:avLst/>
          </a:prstGeom>
        </p:spPr>
      </p:pic>
      <p:pic>
        <p:nvPicPr>
          <p:cNvPr id="9" name="图片 8" descr="140234e7f6f2fa7787576030eea7118"/>
          <p:cNvPicPr>
            <a:picLocks noChangeAspect="1"/>
          </p:cNvPicPr>
          <p:nvPr/>
        </p:nvPicPr>
        <p:blipFill>
          <a:blip r:embed="rId3"/>
          <a:srcRect l="6473" r="7973"/>
          <a:stretch>
            <a:fillRect/>
          </a:stretch>
        </p:blipFill>
        <p:spPr>
          <a:xfrm>
            <a:off x="639445" y="78105"/>
            <a:ext cx="4380230" cy="2583815"/>
          </a:xfrm>
          <a:prstGeom prst="rect">
            <a:avLst/>
          </a:prstGeom>
        </p:spPr>
      </p:pic>
      <p:pic>
        <p:nvPicPr>
          <p:cNvPr id="31" name="图片 30" descr="9d7dcd3f89ce351ced34e553e292d0d"/>
          <p:cNvPicPr>
            <a:picLocks noChangeAspect="1"/>
          </p:cNvPicPr>
          <p:nvPr/>
        </p:nvPicPr>
        <p:blipFill>
          <a:blip r:embed="rId4"/>
          <a:srcRect l="425" t="3130" r="-246" b="48329"/>
          <a:stretch>
            <a:fillRect/>
          </a:stretch>
        </p:blipFill>
        <p:spPr>
          <a:xfrm>
            <a:off x="3220720" y="-8890"/>
            <a:ext cx="2835275" cy="2757805"/>
          </a:xfrm>
          <a:prstGeom prst="rect">
            <a:avLst/>
          </a:prstGeom>
        </p:spPr>
      </p:pic>
      <p:pic>
        <p:nvPicPr>
          <p:cNvPr id="32" name="图片 31" descr="渲染图像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785" y="159385"/>
            <a:ext cx="3352800" cy="258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7" grpId="0" bldLvl="0" animBg="1"/>
      <p:bldP spid="28" grpId="0" bldLvl="0" animBg="1"/>
      <p:bldP spid="29" grpId="0" bldLvl="0" animBg="1"/>
      <p:bldP spid="30" grpId="0" bldLvl="0" animBg="1"/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15" name="Freeform 5"/>
          <p:cNvSpPr/>
          <p:nvPr/>
        </p:nvSpPr>
        <p:spPr bwMode="auto">
          <a:xfrm>
            <a:off x="4389636" y="3888404"/>
            <a:ext cx="3348643" cy="204981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6BF4CD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4389636" y="3394304"/>
            <a:ext cx="3348643" cy="204981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6077B6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4389636" y="2905323"/>
            <a:ext cx="3348643" cy="204981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DC873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4389636" y="2326740"/>
            <a:ext cx="3348643" cy="204981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ounded Rectangle 12"/>
          <p:cNvSpPr/>
          <p:nvPr/>
        </p:nvSpPr>
        <p:spPr>
          <a:xfrm>
            <a:off x="8247575" y="2697925"/>
            <a:ext cx="866436" cy="837370"/>
          </a:xfrm>
          <a:prstGeom prst="roundRect">
            <a:avLst/>
          </a:prstGeom>
          <a:solidFill>
            <a:srgbClr val="FDC873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1" name="Group 18"/>
          <p:cNvGrpSpPr/>
          <p:nvPr/>
        </p:nvGrpSpPr>
        <p:grpSpPr>
          <a:xfrm>
            <a:off x="8383302" y="2822874"/>
            <a:ext cx="594978" cy="590906"/>
            <a:chOff x="1979613" y="3067051"/>
            <a:chExt cx="231775" cy="230188"/>
          </a:xfrm>
          <a:solidFill>
            <a:schemeClr val="bg1"/>
          </a:solidFill>
        </p:grpSpPr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Rounded Rectangle 13"/>
          <p:cNvSpPr/>
          <p:nvPr/>
        </p:nvSpPr>
        <p:spPr>
          <a:xfrm>
            <a:off x="8243497" y="4709101"/>
            <a:ext cx="866436" cy="837370"/>
          </a:xfrm>
          <a:prstGeom prst="roundRect">
            <a:avLst/>
          </a:prstGeom>
          <a:solidFill>
            <a:srgbClr val="6077B6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7" name="Group 22"/>
          <p:cNvGrpSpPr/>
          <p:nvPr/>
        </p:nvGrpSpPr>
        <p:grpSpPr>
          <a:xfrm>
            <a:off x="8447396" y="4924274"/>
            <a:ext cx="490451" cy="472420"/>
            <a:chOff x="4628836" y="1549401"/>
            <a:chExt cx="215900" cy="207963"/>
          </a:xfrm>
          <a:solidFill>
            <a:schemeClr val="bg1"/>
          </a:solidFill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628836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ounded Rectangle 17"/>
          <p:cNvSpPr/>
          <p:nvPr/>
        </p:nvSpPr>
        <p:spPr>
          <a:xfrm>
            <a:off x="3065603" y="4709101"/>
            <a:ext cx="866436" cy="837370"/>
          </a:xfrm>
          <a:prstGeom prst="roundRect">
            <a:avLst/>
          </a:prstGeom>
          <a:solidFill>
            <a:srgbClr val="6BF4CD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59"/>
          <p:cNvSpPr>
            <a:spLocks noEditPoints="1"/>
          </p:cNvSpPr>
          <p:nvPr/>
        </p:nvSpPr>
        <p:spPr bwMode="auto">
          <a:xfrm>
            <a:off x="3274050" y="4824919"/>
            <a:ext cx="426354" cy="57177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ounded Rectangle 16"/>
          <p:cNvSpPr/>
          <p:nvPr/>
        </p:nvSpPr>
        <p:spPr>
          <a:xfrm>
            <a:off x="3065603" y="2693527"/>
            <a:ext cx="866436" cy="837370"/>
          </a:xfrm>
          <a:prstGeom prst="roundRect">
            <a:avLst/>
          </a:pr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Group 26"/>
          <p:cNvGrpSpPr/>
          <p:nvPr/>
        </p:nvGrpSpPr>
        <p:grpSpPr>
          <a:xfrm>
            <a:off x="3297237" y="2880412"/>
            <a:ext cx="403168" cy="467036"/>
            <a:chOff x="3581400" y="3905251"/>
            <a:chExt cx="160338" cy="185738"/>
          </a:xfrm>
          <a:solidFill>
            <a:schemeClr val="bg1"/>
          </a:solidFill>
        </p:grpSpPr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7484" y="2744962"/>
            <a:ext cx="2214880" cy="7067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娱乐性强</a:t>
            </a:r>
            <a:endParaRPr lang="zh-CN" sz="2000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谁还不是个孩子呢</a:t>
            </a:r>
            <a:endParaRPr lang="zh-CN" sz="2000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0695" y="4709160"/>
            <a:ext cx="2585085" cy="15068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能够帮助同学们深入学习</a:t>
            </a:r>
            <a:r>
              <a:rPr lang="en-US" alt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SolidWorks</a:t>
            </a:r>
            <a:r>
              <a:rPr lang="zh-CN" altLang="en-US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的相关功能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505950" y="2693670"/>
            <a:ext cx="2287270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与汽车雨刮器结构类似，</a:t>
            </a:r>
            <a:r>
              <a:rPr lang="zh-CN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能很好地帮助学生理解机械结构</a:t>
            </a:r>
            <a:endParaRPr lang="zh-CN" sz="2000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53880" y="4709160"/>
            <a:ext cx="249745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能够涉猎</a:t>
            </a:r>
            <a:r>
              <a:rPr 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其它软件</a:t>
            </a:r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的相关学习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选题背景与意义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47B2D20B121D4E05C4684874C482AB1BB204CB54EAB25F565C815D4796FBB61FCD35047BE64E9284D3E3DA2080414DCBE4487825BD03153EC4E777C6120C5078"/>
          <p:cNvSpPr txBox="1"/>
          <p:nvPr/>
        </p:nvSpPr>
        <p:spPr>
          <a:xfrm>
            <a:off x="4019520" y="4657355"/>
            <a:ext cx="41122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项目分工及过程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连接符 1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107615" y="5350305"/>
            <a:ext cx="0" cy="54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51809" y="1281797"/>
            <a:ext cx="2603642" cy="2959499"/>
          </a:xfrm>
          <a:prstGeom prst="rect">
            <a:avLst/>
          </a:prstGeom>
        </p:spPr>
      </p:pic>
      <p:sp>
        <p:nvSpPr>
          <p:cNvPr id="2" name="文本框 1" descr="e7d195523061f1c0deeec63e560781cfd59afb0ea006f2a87ABB68BF51EA6619813959095094C18C62A12F549504892A4AAA8C1554C6663626E05CA27F281A14E6983772AFC3FB97135759321DEA3D700FBFCB88CE02D2F8D0E36D1C12CEC339800CD4DFFB6A88C6F399105BB0BB4C56797AA2D0ADDCC9ADBAF35D64C719459262DC8CD676B1536B"/>
          <p:cNvSpPr txBox="1"/>
          <p:nvPr/>
        </p:nvSpPr>
        <p:spPr>
          <a:xfrm>
            <a:off x="2668877" y="5821785"/>
            <a:ext cx="68135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>
                <a:solidFill>
                  <a:srgbClr val="3B3B3B"/>
                </a:solidFill>
              </a:rPr>
              <a:t>2019-3-20</a:t>
            </a:r>
            <a:endParaRPr lang="en-US" sz="1600" dirty="0">
              <a:solidFill>
                <a:srgbClr val="3B3B3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441450" y="2271285"/>
            <a:ext cx="2899693" cy="1730961"/>
            <a:chOff x="2441450" y="2271285"/>
            <a:chExt cx="2899693" cy="1730961"/>
          </a:xfrm>
          <a:solidFill>
            <a:schemeClr val="bg1">
              <a:lumMod val="85000"/>
            </a:schemeClr>
          </a:solidFill>
        </p:grpSpPr>
        <p:sp>
          <p:nvSpPr>
            <p:cNvPr id="14" name="Freeform 71"/>
            <p:cNvSpPr/>
            <p:nvPr/>
          </p:nvSpPr>
          <p:spPr bwMode="auto">
            <a:xfrm flipH="1">
              <a:off x="2946129" y="2731694"/>
              <a:ext cx="436061" cy="332026"/>
            </a:xfrm>
            <a:custGeom>
              <a:avLst/>
              <a:gdLst>
                <a:gd name="T0" fmla="*/ 79 w 83"/>
                <a:gd name="T1" fmla="*/ 25 h 63"/>
                <a:gd name="T2" fmla="*/ 59 w 83"/>
                <a:gd name="T3" fmla="*/ 14 h 63"/>
                <a:gd name="T4" fmla="*/ 3 w 83"/>
                <a:gd name="T5" fmla="*/ 28 h 63"/>
                <a:gd name="T6" fmla="*/ 0 w 83"/>
                <a:gd name="T7" fmla="*/ 31 h 63"/>
                <a:gd name="T8" fmla="*/ 1 w 83"/>
                <a:gd name="T9" fmla="*/ 33 h 63"/>
                <a:gd name="T10" fmla="*/ 37 w 83"/>
                <a:gd name="T11" fmla="*/ 57 h 63"/>
                <a:gd name="T12" fmla="*/ 54 w 83"/>
                <a:gd name="T13" fmla="*/ 44 h 63"/>
                <a:gd name="T14" fmla="*/ 83 w 83"/>
                <a:gd name="T15" fmla="*/ 28 h 63"/>
                <a:gd name="T16" fmla="*/ 79 w 83"/>
                <a:gd name="T17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63">
                  <a:moveTo>
                    <a:pt x="79" y="25"/>
                  </a:moveTo>
                  <a:cubicBezTo>
                    <a:pt x="74" y="21"/>
                    <a:pt x="65" y="17"/>
                    <a:pt x="59" y="14"/>
                  </a:cubicBezTo>
                  <a:cubicBezTo>
                    <a:pt x="35" y="0"/>
                    <a:pt x="23" y="14"/>
                    <a:pt x="3" y="28"/>
                  </a:cubicBezTo>
                  <a:cubicBezTo>
                    <a:pt x="1" y="29"/>
                    <a:pt x="1" y="30"/>
                    <a:pt x="0" y="31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1" y="33"/>
                    <a:pt x="37" y="57"/>
                    <a:pt x="37" y="57"/>
                  </a:cubicBezTo>
                  <a:cubicBezTo>
                    <a:pt x="45" y="63"/>
                    <a:pt x="51" y="47"/>
                    <a:pt x="54" y="44"/>
                  </a:cubicBezTo>
                  <a:cubicBezTo>
                    <a:pt x="61" y="36"/>
                    <a:pt x="71" y="28"/>
                    <a:pt x="83" y="28"/>
                  </a:cubicBezTo>
                  <a:cubicBezTo>
                    <a:pt x="82" y="27"/>
                    <a:pt x="81" y="26"/>
                    <a:pt x="7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5" name="Freeform 72"/>
            <p:cNvSpPr/>
            <p:nvPr/>
          </p:nvSpPr>
          <p:spPr bwMode="auto">
            <a:xfrm flipH="1">
              <a:off x="2441450" y="3006169"/>
              <a:ext cx="298824" cy="247913"/>
            </a:xfrm>
            <a:custGeom>
              <a:avLst/>
              <a:gdLst>
                <a:gd name="T0" fmla="*/ 48 w 57"/>
                <a:gd name="T1" fmla="*/ 46 h 47"/>
                <a:gd name="T2" fmla="*/ 53 w 57"/>
                <a:gd name="T3" fmla="*/ 47 h 47"/>
                <a:gd name="T4" fmla="*/ 54 w 57"/>
                <a:gd name="T5" fmla="*/ 42 h 47"/>
                <a:gd name="T6" fmla="*/ 55 w 57"/>
                <a:gd name="T7" fmla="*/ 36 h 47"/>
                <a:gd name="T8" fmla="*/ 57 w 57"/>
                <a:gd name="T9" fmla="*/ 19 h 47"/>
                <a:gd name="T10" fmla="*/ 57 w 57"/>
                <a:gd name="T11" fmla="*/ 18 h 47"/>
                <a:gd name="T12" fmla="*/ 46 w 57"/>
                <a:gd name="T13" fmla="*/ 15 h 47"/>
                <a:gd name="T14" fmla="*/ 16 w 57"/>
                <a:gd name="T15" fmla="*/ 1 h 47"/>
                <a:gd name="T16" fmla="*/ 13 w 57"/>
                <a:gd name="T17" fmla="*/ 1 h 47"/>
                <a:gd name="T18" fmla="*/ 11 w 57"/>
                <a:gd name="T19" fmla="*/ 2 h 47"/>
                <a:gd name="T20" fmla="*/ 0 w 57"/>
                <a:gd name="T21" fmla="*/ 25 h 47"/>
                <a:gd name="T22" fmla="*/ 0 w 57"/>
                <a:gd name="T23" fmla="*/ 27 h 47"/>
                <a:gd name="T24" fmla="*/ 2 w 57"/>
                <a:gd name="T25" fmla="*/ 29 h 47"/>
                <a:gd name="T26" fmla="*/ 28 w 57"/>
                <a:gd name="T27" fmla="*/ 41 h 47"/>
                <a:gd name="T28" fmla="*/ 48 w 57"/>
                <a:gd name="T2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7">
                  <a:moveTo>
                    <a:pt x="48" y="46"/>
                  </a:moveTo>
                  <a:cubicBezTo>
                    <a:pt x="49" y="46"/>
                    <a:pt x="51" y="47"/>
                    <a:pt x="53" y="47"/>
                  </a:cubicBezTo>
                  <a:cubicBezTo>
                    <a:pt x="53" y="47"/>
                    <a:pt x="54" y="43"/>
                    <a:pt x="54" y="42"/>
                  </a:cubicBezTo>
                  <a:cubicBezTo>
                    <a:pt x="54" y="40"/>
                    <a:pt x="54" y="38"/>
                    <a:pt x="55" y="36"/>
                  </a:cubicBezTo>
                  <a:cubicBezTo>
                    <a:pt x="55" y="31"/>
                    <a:pt x="57" y="25"/>
                    <a:pt x="5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4" y="16"/>
                    <a:pt x="49" y="17"/>
                    <a:pt x="46" y="15"/>
                  </a:cubicBezTo>
                  <a:cubicBezTo>
                    <a:pt x="35" y="11"/>
                    <a:pt x="26" y="6"/>
                    <a:pt x="16" y="1"/>
                  </a:cubicBezTo>
                  <a:cubicBezTo>
                    <a:pt x="15" y="1"/>
                    <a:pt x="14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1" y="28"/>
                    <a:pt x="1" y="28"/>
                    <a:pt x="2" y="29"/>
                  </a:cubicBezTo>
                  <a:cubicBezTo>
                    <a:pt x="11" y="33"/>
                    <a:pt x="19" y="38"/>
                    <a:pt x="28" y="41"/>
                  </a:cubicBezTo>
                  <a:cubicBezTo>
                    <a:pt x="34" y="44"/>
                    <a:pt x="41" y="45"/>
                    <a:pt x="4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6" name="Oval 73"/>
            <p:cNvSpPr>
              <a:spLocks noChangeArrowheads="1"/>
            </p:cNvSpPr>
            <p:nvPr/>
          </p:nvSpPr>
          <p:spPr bwMode="auto">
            <a:xfrm flipH="1">
              <a:off x="4648314" y="2271285"/>
              <a:ext cx="405072" cy="4072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7" name="Freeform 74"/>
            <p:cNvSpPr/>
            <p:nvPr/>
          </p:nvSpPr>
          <p:spPr bwMode="auto">
            <a:xfrm flipH="1">
              <a:off x="4353918" y="2621019"/>
              <a:ext cx="734884" cy="1381227"/>
            </a:xfrm>
            <a:custGeom>
              <a:avLst/>
              <a:gdLst>
                <a:gd name="T0" fmla="*/ 138 w 140"/>
                <a:gd name="T1" fmla="*/ 112 h 262"/>
                <a:gd name="T2" fmla="*/ 113 w 140"/>
                <a:gd name="T3" fmla="*/ 16 h 262"/>
                <a:gd name="T4" fmla="*/ 78 w 140"/>
                <a:gd name="T5" fmla="*/ 3 h 262"/>
                <a:gd name="T6" fmla="*/ 61 w 140"/>
                <a:gd name="T7" fmla="*/ 15 h 262"/>
                <a:gd name="T8" fmla="*/ 16 w 140"/>
                <a:gd name="T9" fmla="*/ 59 h 262"/>
                <a:gd name="T10" fmla="*/ 16 w 140"/>
                <a:gd name="T11" fmla="*/ 79 h 262"/>
                <a:gd name="T12" fmla="*/ 26 w 140"/>
                <a:gd name="T13" fmla="*/ 84 h 262"/>
                <a:gd name="T14" fmla="*/ 36 w 140"/>
                <a:gd name="T15" fmla="*/ 80 h 262"/>
                <a:gd name="T16" fmla="*/ 68 w 140"/>
                <a:gd name="T17" fmla="*/ 50 h 262"/>
                <a:gd name="T18" fmla="*/ 83 w 140"/>
                <a:gd name="T19" fmla="*/ 107 h 262"/>
                <a:gd name="T20" fmla="*/ 12 w 140"/>
                <a:gd name="T21" fmla="*/ 141 h 262"/>
                <a:gd name="T22" fmla="*/ 3 w 140"/>
                <a:gd name="T23" fmla="*/ 163 h 262"/>
                <a:gd name="T24" fmla="*/ 3 w 140"/>
                <a:gd name="T25" fmla="*/ 164 h 262"/>
                <a:gd name="T26" fmla="*/ 25 w 140"/>
                <a:gd name="T27" fmla="*/ 250 h 262"/>
                <a:gd name="T28" fmla="*/ 36 w 140"/>
                <a:gd name="T29" fmla="*/ 260 h 262"/>
                <a:gd name="T30" fmla="*/ 58 w 140"/>
                <a:gd name="T31" fmla="*/ 244 h 262"/>
                <a:gd name="T32" fmla="*/ 53 w 140"/>
                <a:gd name="T33" fmla="*/ 216 h 262"/>
                <a:gd name="T34" fmla="*/ 41 w 140"/>
                <a:gd name="T35" fmla="*/ 167 h 262"/>
                <a:gd name="T36" fmla="*/ 92 w 140"/>
                <a:gd name="T37" fmla="*/ 148 h 262"/>
                <a:gd name="T38" fmla="*/ 129 w 140"/>
                <a:gd name="T39" fmla="*/ 132 h 262"/>
                <a:gd name="T40" fmla="*/ 138 w 140"/>
                <a:gd name="T41" fmla="*/ 1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2">
                  <a:moveTo>
                    <a:pt x="138" y="112"/>
                  </a:moveTo>
                  <a:cubicBezTo>
                    <a:pt x="113" y="16"/>
                    <a:pt x="113" y="16"/>
                    <a:pt x="113" y="16"/>
                  </a:cubicBezTo>
                  <a:cubicBezTo>
                    <a:pt x="110" y="5"/>
                    <a:pt x="90" y="0"/>
                    <a:pt x="78" y="3"/>
                  </a:cubicBezTo>
                  <a:cubicBezTo>
                    <a:pt x="72" y="5"/>
                    <a:pt x="67" y="9"/>
                    <a:pt x="61" y="1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74"/>
                    <a:pt x="16" y="79"/>
                  </a:cubicBezTo>
                  <a:cubicBezTo>
                    <a:pt x="18" y="82"/>
                    <a:pt x="22" y="84"/>
                    <a:pt x="26" y="84"/>
                  </a:cubicBezTo>
                  <a:cubicBezTo>
                    <a:pt x="30" y="84"/>
                    <a:pt x="33" y="83"/>
                    <a:pt x="36" y="8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4" y="145"/>
                    <a:pt x="0" y="155"/>
                    <a:pt x="3" y="163"/>
                  </a:cubicBezTo>
                  <a:cubicBezTo>
                    <a:pt x="3" y="163"/>
                    <a:pt x="3" y="164"/>
                    <a:pt x="3" y="164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6" y="254"/>
                    <a:pt x="30" y="259"/>
                    <a:pt x="36" y="260"/>
                  </a:cubicBezTo>
                  <a:cubicBezTo>
                    <a:pt x="48" y="262"/>
                    <a:pt x="55" y="259"/>
                    <a:pt x="58" y="244"/>
                  </a:cubicBezTo>
                  <a:cubicBezTo>
                    <a:pt x="59" y="235"/>
                    <a:pt x="53" y="216"/>
                    <a:pt x="53" y="216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1" y="167"/>
                    <a:pt x="83" y="151"/>
                    <a:pt x="92" y="148"/>
                  </a:cubicBezTo>
                  <a:cubicBezTo>
                    <a:pt x="100" y="145"/>
                    <a:pt x="121" y="137"/>
                    <a:pt x="129" y="132"/>
                  </a:cubicBezTo>
                  <a:cubicBezTo>
                    <a:pt x="135" y="127"/>
                    <a:pt x="140" y="120"/>
                    <a:pt x="13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8" name="Freeform 75"/>
            <p:cNvSpPr/>
            <p:nvPr/>
          </p:nvSpPr>
          <p:spPr bwMode="auto">
            <a:xfrm flipH="1">
              <a:off x="4874093" y="2747189"/>
              <a:ext cx="467050" cy="327599"/>
            </a:xfrm>
            <a:custGeom>
              <a:avLst/>
              <a:gdLst>
                <a:gd name="T0" fmla="*/ 8 w 89"/>
                <a:gd name="T1" fmla="*/ 27 h 62"/>
                <a:gd name="T2" fmla="*/ 4 w 89"/>
                <a:gd name="T3" fmla="*/ 8 h 62"/>
                <a:gd name="T4" fmla="*/ 4 w 89"/>
                <a:gd name="T5" fmla="*/ 8 h 62"/>
                <a:gd name="T6" fmla="*/ 23 w 89"/>
                <a:gd name="T7" fmla="*/ 4 h 62"/>
                <a:gd name="T8" fmla="*/ 81 w 89"/>
                <a:gd name="T9" fmla="*/ 35 h 62"/>
                <a:gd name="T10" fmla="*/ 85 w 89"/>
                <a:gd name="T11" fmla="*/ 54 h 62"/>
                <a:gd name="T12" fmla="*/ 85 w 89"/>
                <a:gd name="T13" fmla="*/ 54 h 62"/>
                <a:gd name="T14" fmla="*/ 66 w 89"/>
                <a:gd name="T15" fmla="*/ 58 h 62"/>
                <a:gd name="T16" fmla="*/ 8 w 89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2">
                  <a:moveTo>
                    <a:pt x="8" y="27"/>
                  </a:move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2"/>
                    <a:pt x="17" y="0"/>
                    <a:pt x="23" y="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9"/>
                    <a:pt x="89" y="48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1" y="60"/>
                    <a:pt x="72" y="62"/>
                    <a:pt x="66" y="58"/>
                  </a:cubicBezTo>
                  <a:lnTo>
                    <a:pt x="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9" name="Freeform 76"/>
            <p:cNvSpPr/>
            <p:nvPr/>
          </p:nvSpPr>
          <p:spPr bwMode="auto">
            <a:xfrm flipH="1">
              <a:off x="3953275" y="2625446"/>
              <a:ext cx="752592" cy="332026"/>
            </a:xfrm>
            <a:custGeom>
              <a:avLst/>
              <a:gdLst>
                <a:gd name="T0" fmla="*/ 11 w 143"/>
                <a:gd name="T1" fmla="*/ 28 h 63"/>
                <a:gd name="T2" fmla="*/ 3 w 143"/>
                <a:gd name="T3" fmla="*/ 10 h 63"/>
                <a:gd name="T4" fmla="*/ 3 w 143"/>
                <a:gd name="T5" fmla="*/ 10 h 63"/>
                <a:gd name="T6" fmla="*/ 21 w 143"/>
                <a:gd name="T7" fmla="*/ 3 h 63"/>
                <a:gd name="T8" fmla="*/ 132 w 143"/>
                <a:gd name="T9" fmla="*/ 34 h 63"/>
                <a:gd name="T10" fmla="*/ 140 w 143"/>
                <a:gd name="T11" fmla="*/ 52 h 63"/>
                <a:gd name="T12" fmla="*/ 140 w 143"/>
                <a:gd name="T13" fmla="*/ 52 h 63"/>
                <a:gd name="T14" fmla="*/ 122 w 143"/>
                <a:gd name="T15" fmla="*/ 60 h 63"/>
                <a:gd name="T16" fmla="*/ 11 w 14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63">
                  <a:moveTo>
                    <a:pt x="11" y="28"/>
                  </a:moveTo>
                  <a:cubicBezTo>
                    <a:pt x="4" y="25"/>
                    <a:pt x="0" y="1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3"/>
                    <a:pt x="14" y="0"/>
                    <a:pt x="21" y="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9" y="37"/>
                    <a:pt x="143" y="45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7" y="59"/>
                    <a:pt x="129" y="63"/>
                    <a:pt x="122" y="60"/>
                  </a:cubicBezTo>
                  <a:lnTo>
                    <a:pt x="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0" name="Freeform 77"/>
            <p:cNvSpPr/>
            <p:nvPr/>
          </p:nvSpPr>
          <p:spPr bwMode="auto">
            <a:xfrm flipH="1">
              <a:off x="4075017" y="3094709"/>
              <a:ext cx="531241" cy="628635"/>
            </a:xfrm>
            <a:custGeom>
              <a:avLst/>
              <a:gdLst>
                <a:gd name="T0" fmla="*/ 95 w 101"/>
                <a:gd name="T1" fmla="*/ 85 h 119"/>
                <a:gd name="T2" fmla="*/ 92 w 101"/>
                <a:gd name="T3" fmla="*/ 112 h 119"/>
                <a:gd name="T4" fmla="*/ 92 w 101"/>
                <a:gd name="T5" fmla="*/ 112 h 119"/>
                <a:gd name="T6" fmla="*/ 65 w 101"/>
                <a:gd name="T7" fmla="*/ 109 h 119"/>
                <a:gd name="T8" fmla="*/ 7 w 101"/>
                <a:gd name="T9" fmla="*/ 33 h 119"/>
                <a:gd name="T10" fmla="*/ 10 w 101"/>
                <a:gd name="T11" fmla="*/ 6 h 119"/>
                <a:gd name="T12" fmla="*/ 10 w 101"/>
                <a:gd name="T13" fmla="*/ 6 h 119"/>
                <a:gd name="T14" fmla="*/ 37 w 101"/>
                <a:gd name="T15" fmla="*/ 10 h 119"/>
                <a:gd name="T16" fmla="*/ 95 w 101"/>
                <a:gd name="T17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9">
                  <a:moveTo>
                    <a:pt x="95" y="85"/>
                  </a:moveTo>
                  <a:cubicBezTo>
                    <a:pt x="101" y="94"/>
                    <a:pt x="100" y="106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83" y="119"/>
                    <a:pt x="71" y="117"/>
                    <a:pt x="65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0" y="1"/>
                    <a:pt x="37" y="10"/>
                  </a:cubicBezTo>
                  <a:lnTo>
                    <a:pt x="9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1" name="Freeform 78"/>
            <p:cNvSpPr/>
            <p:nvPr/>
          </p:nvSpPr>
          <p:spPr bwMode="auto">
            <a:xfrm flipH="1">
              <a:off x="3681013" y="3532983"/>
              <a:ext cx="599861" cy="236846"/>
            </a:xfrm>
            <a:custGeom>
              <a:avLst/>
              <a:gdLst>
                <a:gd name="T0" fmla="*/ 99 w 114"/>
                <a:gd name="T1" fmla="*/ 12 h 45"/>
                <a:gd name="T2" fmla="*/ 113 w 114"/>
                <a:gd name="T3" fmla="*/ 30 h 45"/>
                <a:gd name="T4" fmla="*/ 113 w 114"/>
                <a:gd name="T5" fmla="*/ 30 h 45"/>
                <a:gd name="T6" fmla="*/ 95 w 114"/>
                <a:gd name="T7" fmla="*/ 44 h 45"/>
                <a:gd name="T8" fmla="*/ 15 w 114"/>
                <a:gd name="T9" fmla="*/ 33 h 45"/>
                <a:gd name="T10" fmla="*/ 2 w 114"/>
                <a:gd name="T11" fmla="*/ 15 h 45"/>
                <a:gd name="T12" fmla="*/ 2 w 114"/>
                <a:gd name="T13" fmla="*/ 15 h 45"/>
                <a:gd name="T14" fmla="*/ 20 w 114"/>
                <a:gd name="T15" fmla="*/ 1 h 45"/>
                <a:gd name="T16" fmla="*/ 99 w 114"/>
                <a:gd name="T17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5">
                  <a:moveTo>
                    <a:pt x="99" y="12"/>
                  </a:moveTo>
                  <a:cubicBezTo>
                    <a:pt x="108" y="13"/>
                    <a:pt x="114" y="2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9"/>
                    <a:pt x="104" y="45"/>
                    <a:pt x="95" y="4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7" y="32"/>
                    <a:pt x="0" y="2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6"/>
                    <a:pt x="11" y="0"/>
                    <a:pt x="20" y="1"/>
                  </a:cubicBezTo>
                  <a:lnTo>
                    <a:pt x="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2" name="Freeform 79"/>
            <p:cNvSpPr>
              <a:spLocks noEditPoints="1"/>
            </p:cNvSpPr>
            <p:nvPr/>
          </p:nvSpPr>
          <p:spPr bwMode="auto">
            <a:xfrm flipH="1">
              <a:off x="3393257" y="2731694"/>
              <a:ext cx="712749" cy="752592"/>
            </a:xfrm>
            <a:custGeom>
              <a:avLst/>
              <a:gdLst>
                <a:gd name="T0" fmla="*/ 133 w 136"/>
                <a:gd name="T1" fmla="*/ 55 h 143"/>
                <a:gd name="T2" fmla="*/ 132 w 136"/>
                <a:gd name="T3" fmla="*/ 45 h 143"/>
                <a:gd name="T4" fmla="*/ 78 w 136"/>
                <a:gd name="T5" fmla="*/ 3 h 143"/>
                <a:gd name="T6" fmla="*/ 69 w 136"/>
                <a:gd name="T7" fmla="*/ 4 h 143"/>
                <a:gd name="T8" fmla="*/ 47 w 136"/>
                <a:gd name="T9" fmla="*/ 31 h 143"/>
                <a:gd name="T10" fmla="*/ 37 w 136"/>
                <a:gd name="T11" fmla="*/ 23 h 143"/>
                <a:gd name="T12" fmla="*/ 15 w 136"/>
                <a:gd name="T13" fmla="*/ 26 h 143"/>
                <a:gd name="T14" fmla="*/ 11 w 136"/>
                <a:gd name="T15" fmla="*/ 31 h 143"/>
                <a:gd name="T16" fmla="*/ 13 w 136"/>
                <a:gd name="T17" fmla="*/ 53 h 143"/>
                <a:gd name="T18" fmla="*/ 24 w 136"/>
                <a:gd name="T19" fmla="*/ 61 h 143"/>
                <a:gd name="T20" fmla="*/ 2 w 136"/>
                <a:gd name="T21" fmla="*/ 89 h 143"/>
                <a:gd name="T22" fmla="*/ 3 w 136"/>
                <a:gd name="T23" fmla="*/ 98 h 143"/>
                <a:gd name="T24" fmla="*/ 58 w 136"/>
                <a:gd name="T25" fmla="*/ 140 h 143"/>
                <a:gd name="T26" fmla="*/ 67 w 136"/>
                <a:gd name="T27" fmla="*/ 139 h 143"/>
                <a:gd name="T28" fmla="*/ 133 w 136"/>
                <a:gd name="T29" fmla="*/ 55 h 143"/>
                <a:gd name="T30" fmla="*/ 19 w 136"/>
                <a:gd name="T31" fmla="*/ 46 h 143"/>
                <a:gd name="T32" fmla="*/ 18 w 136"/>
                <a:gd name="T33" fmla="*/ 36 h 143"/>
                <a:gd name="T34" fmla="*/ 22 w 136"/>
                <a:gd name="T35" fmla="*/ 32 h 143"/>
                <a:gd name="T36" fmla="*/ 32 w 136"/>
                <a:gd name="T37" fmla="*/ 31 h 143"/>
                <a:gd name="T38" fmla="*/ 41 w 136"/>
                <a:gd name="T39" fmla="*/ 39 h 143"/>
                <a:gd name="T40" fmla="*/ 29 w 136"/>
                <a:gd name="T41" fmla="*/ 54 h 143"/>
                <a:gd name="T42" fmla="*/ 19 w 136"/>
                <a:gd name="T43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43">
                  <a:moveTo>
                    <a:pt x="133" y="55"/>
                  </a:moveTo>
                  <a:cubicBezTo>
                    <a:pt x="136" y="52"/>
                    <a:pt x="135" y="48"/>
                    <a:pt x="132" y="4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5" y="0"/>
                    <a:pt x="71" y="1"/>
                    <a:pt x="69" y="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0" y="18"/>
                    <a:pt x="20" y="19"/>
                    <a:pt x="15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" y="38"/>
                    <a:pt x="7" y="48"/>
                    <a:pt x="13" y="5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1"/>
                    <a:pt x="1" y="96"/>
                    <a:pt x="3" y="98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0" y="143"/>
                    <a:pt x="65" y="142"/>
                    <a:pt x="67" y="139"/>
                  </a:cubicBezTo>
                  <a:lnTo>
                    <a:pt x="133" y="55"/>
                  </a:lnTo>
                  <a:close/>
                  <a:moveTo>
                    <a:pt x="19" y="46"/>
                  </a:moveTo>
                  <a:cubicBezTo>
                    <a:pt x="16" y="44"/>
                    <a:pt x="16" y="39"/>
                    <a:pt x="18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9" y="28"/>
                    <a:pt x="32" y="3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3" name="Freeform 80"/>
            <p:cNvSpPr/>
            <p:nvPr/>
          </p:nvSpPr>
          <p:spPr bwMode="auto">
            <a:xfrm flipH="1">
              <a:off x="2552125" y="2751616"/>
              <a:ext cx="309891" cy="194788"/>
            </a:xfrm>
            <a:custGeom>
              <a:avLst/>
              <a:gdLst>
                <a:gd name="T0" fmla="*/ 38 w 59"/>
                <a:gd name="T1" fmla="*/ 2 h 37"/>
                <a:gd name="T2" fmla="*/ 36 w 59"/>
                <a:gd name="T3" fmla="*/ 3 h 37"/>
                <a:gd name="T4" fmla="*/ 27 w 59"/>
                <a:gd name="T5" fmla="*/ 6 h 37"/>
                <a:gd name="T6" fmla="*/ 15 w 59"/>
                <a:gd name="T7" fmla="*/ 5 h 37"/>
                <a:gd name="T8" fmla="*/ 9 w 59"/>
                <a:gd name="T9" fmla="*/ 0 h 37"/>
                <a:gd name="T10" fmla="*/ 0 w 59"/>
                <a:gd name="T11" fmla="*/ 2 h 37"/>
                <a:gd name="T12" fmla="*/ 0 w 59"/>
                <a:gd name="T13" fmla="*/ 7 h 37"/>
                <a:gd name="T14" fmla="*/ 32 w 59"/>
                <a:gd name="T15" fmla="*/ 35 h 37"/>
                <a:gd name="T16" fmla="*/ 54 w 59"/>
                <a:gd name="T17" fmla="*/ 33 h 37"/>
                <a:gd name="T18" fmla="*/ 59 w 59"/>
                <a:gd name="T19" fmla="*/ 32 h 37"/>
                <a:gd name="T20" fmla="*/ 38 w 59"/>
                <a:gd name="T2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7">
                  <a:moveTo>
                    <a:pt x="38" y="2"/>
                  </a:moveTo>
                  <a:cubicBezTo>
                    <a:pt x="37" y="3"/>
                    <a:pt x="36" y="3"/>
                    <a:pt x="36" y="3"/>
                  </a:cubicBezTo>
                  <a:cubicBezTo>
                    <a:pt x="33" y="4"/>
                    <a:pt x="30" y="5"/>
                    <a:pt x="27" y="6"/>
                  </a:cubicBezTo>
                  <a:cubicBezTo>
                    <a:pt x="23" y="6"/>
                    <a:pt x="18" y="6"/>
                    <a:pt x="15" y="5"/>
                  </a:cubicBezTo>
                  <a:cubicBezTo>
                    <a:pt x="12" y="4"/>
                    <a:pt x="10" y="2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3" y="21"/>
                    <a:pt x="19" y="33"/>
                    <a:pt x="32" y="35"/>
                  </a:cubicBezTo>
                  <a:cubicBezTo>
                    <a:pt x="39" y="37"/>
                    <a:pt x="47" y="36"/>
                    <a:pt x="54" y="33"/>
                  </a:cubicBezTo>
                  <a:cubicBezTo>
                    <a:pt x="56" y="33"/>
                    <a:pt x="57" y="32"/>
                    <a:pt x="59" y="32"/>
                  </a:cubicBezTo>
                  <a:cubicBezTo>
                    <a:pt x="51" y="23"/>
                    <a:pt x="44" y="12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4" name="Freeform 81"/>
            <p:cNvSpPr/>
            <p:nvPr/>
          </p:nvSpPr>
          <p:spPr bwMode="auto">
            <a:xfrm flipH="1">
              <a:off x="4048455" y="2472715"/>
              <a:ext cx="626423" cy="190361"/>
            </a:xfrm>
            <a:custGeom>
              <a:avLst/>
              <a:gdLst>
                <a:gd name="T0" fmla="*/ 63 w 119"/>
                <a:gd name="T1" fmla="*/ 17 h 36"/>
                <a:gd name="T2" fmla="*/ 6 w 119"/>
                <a:gd name="T3" fmla="*/ 28 h 36"/>
                <a:gd name="T4" fmla="*/ 0 w 119"/>
                <a:gd name="T5" fmla="*/ 26 h 36"/>
                <a:gd name="T6" fmla="*/ 91 w 119"/>
                <a:gd name="T7" fmla="*/ 6 h 36"/>
                <a:gd name="T8" fmla="*/ 116 w 119"/>
                <a:gd name="T9" fmla="*/ 11 h 36"/>
                <a:gd name="T10" fmla="*/ 119 w 119"/>
                <a:gd name="T11" fmla="*/ 30 h 36"/>
                <a:gd name="T12" fmla="*/ 103 w 119"/>
                <a:gd name="T13" fmla="*/ 36 h 36"/>
                <a:gd name="T14" fmla="*/ 63 w 119"/>
                <a:gd name="T1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36">
                  <a:moveTo>
                    <a:pt x="63" y="17"/>
                  </a:moveTo>
                  <a:cubicBezTo>
                    <a:pt x="47" y="15"/>
                    <a:pt x="20" y="18"/>
                    <a:pt x="6" y="28"/>
                  </a:cubicBezTo>
                  <a:cubicBezTo>
                    <a:pt x="4" y="27"/>
                    <a:pt x="2" y="27"/>
                    <a:pt x="0" y="26"/>
                  </a:cubicBezTo>
                  <a:cubicBezTo>
                    <a:pt x="26" y="8"/>
                    <a:pt x="60" y="0"/>
                    <a:pt x="91" y="6"/>
                  </a:cubicBezTo>
                  <a:cubicBezTo>
                    <a:pt x="98" y="7"/>
                    <a:pt x="115" y="10"/>
                    <a:pt x="116" y="11"/>
                  </a:cubicBezTo>
                  <a:cubicBezTo>
                    <a:pt x="116" y="12"/>
                    <a:pt x="118" y="25"/>
                    <a:pt x="119" y="30"/>
                  </a:cubicBezTo>
                  <a:cubicBezTo>
                    <a:pt x="114" y="32"/>
                    <a:pt x="108" y="33"/>
                    <a:pt x="103" y="36"/>
                  </a:cubicBezTo>
                  <a:cubicBezTo>
                    <a:pt x="95" y="24"/>
                    <a:pt x="76" y="19"/>
                    <a:pt x="6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</p:grpSp>
      <p:sp>
        <p:nvSpPr>
          <p:cNvPr id="26" name="Freeform 78"/>
          <p:cNvSpPr/>
          <p:nvPr/>
        </p:nvSpPr>
        <p:spPr bwMode="auto">
          <a:xfrm>
            <a:off x="553720" y="4943120"/>
            <a:ext cx="2769654" cy="971869"/>
          </a:xfrm>
          <a:custGeom>
            <a:avLst/>
            <a:gdLst>
              <a:gd name="T0" fmla="*/ 385 w 391"/>
              <a:gd name="T1" fmla="*/ 101 h 225"/>
              <a:gd name="T2" fmla="*/ 290 w 391"/>
              <a:gd name="T3" fmla="*/ 7 h 225"/>
              <a:gd name="T4" fmla="*/ 279 w 391"/>
              <a:gd name="T5" fmla="*/ 11 h 225"/>
              <a:gd name="T6" fmla="*/ 279 w 391"/>
              <a:gd name="T7" fmla="*/ 34 h 225"/>
              <a:gd name="T8" fmla="*/ 9 w 391"/>
              <a:gd name="T9" fmla="*/ 34 h 225"/>
              <a:gd name="T10" fmla="*/ 0 w 391"/>
              <a:gd name="T11" fmla="*/ 44 h 225"/>
              <a:gd name="T12" fmla="*/ 0 w 391"/>
              <a:gd name="T13" fmla="*/ 182 h 225"/>
              <a:gd name="T14" fmla="*/ 9 w 391"/>
              <a:gd name="T15" fmla="*/ 191 h 225"/>
              <a:gd name="T16" fmla="*/ 279 w 391"/>
              <a:gd name="T17" fmla="*/ 191 h 225"/>
              <a:gd name="T18" fmla="*/ 279 w 391"/>
              <a:gd name="T19" fmla="*/ 214 h 225"/>
              <a:gd name="T20" fmla="*/ 290 w 391"/>
              <a:gd name="T21" fmla="*/ 219 h 225"/>
              <a:gd name="T22" fmla="*/ 385 w 391"/>
              <a:gd name="T23" fmla="*/ 124 h 225"/>
              <a:gd name="T24" fmla="*/ 385 w 391"/>
              <a:gd name="T25" fmla="*/ 101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225">
                <a:moveTo>
                  <a:pt x="385" y="101"/>
                </a:moveTo>
                <a:cubicBezTo>
                  <a:pt x="290" y="7"/>
                  <a:pt x="290" y="7"/>
                  <a:pt x="290" y="7"/>
                </a:cubicBezTo>
                <a:cubicBezTo>
                  <a:pt x="284" y="0"/>
                  <a:pt x="279" y="2"/>
                  <a:pt x="279" y="11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9"/>
                  <a:pt x="0" y="44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7"/>
                  <a:pt x="4" y="191"/>
                  <a:pt x="9" y="191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79" y="223"/>
                  <a:pt x="284" y="225"/>
                  <a:pt x="290" y="219"/>
                </a:cubicBezTo>
                <a:cubicBezTo>
                  <a:pt x="385" y="124"/>
                  <a:pt x="385" y="124"/>
                  <a:pt x="385" y="124"/>
                </a:cubicBezTo>
                <a:cubicBezTo>
                  <a:pt x="391" y="118"/>
                  <a:pt x="391" y="107"/>
                  <a:pt x="385" y="101"/>
                </a:cubicBezTo>
                <a:close/>
              </a:path>
            </a:pathLst>
          </a:custGeom>
          <a:solidFill>
            <a:srgbClr val="FF5855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Rectangle 82"/>
          <p:cNvSpPr>
            <a:spLocks noChangeArrowheads="1"/>
          </p:cNvSpPr>
          <p:nvPr/>
        </p:nvSpPr>
        <p:spPr bwMode="auto">
          <a:xfrm>
            <a:off x="650179" y="5245236"/>
            <a:ext cx="34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0</a:t>
            </a:r>
            <a:r>
              <a:rPr lang="en-US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1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48020" y="5240509"/>
            <a:ext cx="894080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确定主题</a:t>
            </a:r>
            <a:endParaRPr lang="zh-CN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47742" y="5914994"/>
            <a:ext cx="716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许柏城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76"/>
          <p:cNvSpPr/>
          <p:nvPr/>
        </p:nvSpPr>
        <p:spPr bwMode="auto">
          <a:xfrm>
            <a:off x="3323374" y="3894777"/>
            <a:ext cx="2744174" cy="966409"/>
          </a:xfrm>
          <a:custGeom>
            <a:avLst/>
            <a:gdLst>
              <a:gd name="T0" fmla="*/ 385 w 391"/>
              <a:gd name="T1" fmla="*/ 100 h 224"/>
              <a:gd name="T2" fmla="*/ 290 w 391"/>
              <a:gd name="T3" fmla="*/ 6 h 224"/>
              <a:gd name="T4" fmla="*/ 279 w 391"/>
              <a:gd name="T5" fmla="*/ 11 h 224"/>
              <a:gd name="T6" fmla="*/ 279 w 391"/>
              <a:gd name="T7" fmla="*/ 34 h 224"/>
              <a:gd name="T8" fmla="*/ 9 w 391"/>
              <a:gd name="T9" fmla="*/ 34 h 224"/>
              <a:gd name="T10" fmla="*/ 0 w 391"/>
              <a:gd name="T11" fmla="*/ 43 h 224"/>
              <a:gd name="T12" fmla="*/ 0 w 391"/>
              <a:gd name="T13" fmla="*/ 181 h 224"/>
              <a:gd name="T14" fmla="*/ 9 w 391"/>
              <a:gd name="T15" fmla="*/ 191 h 224"/>
              <a:gd name="T16" fmla="*/ 279 w 391"/>
              <a:gd name="T17" fmla="*/ 191 h 224"/>
              <a:gd name="T18" fmla="*/ 279 w 391"/>
              <a:gd name="T19" fmla="*/ 213 h 224"/>
              <a:gd name="T20" fmla="*/ 290 w 391"/>
              <a:gd name="T21" fmla="*/ 218 h 224"/>
              <a:gd name="T22" fmla="*/ 385 w 391"/>
              <a:gd name="T23" fmla="*/ 123 h 224"/>
              <a:gd name="T24" fmla="*/ 385 w 391"/>
              <a:gd name="T25" fmla="*/ 10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224">
                <a:moveTo>
                  <a:pt x="385" y="100"/>
                </a:moveTo>
                <a:cubicBezTo>
                  <a:pt x="290" y="6"/>
                  <a:pt x="290" y="6"/>
                  <a:pt x="290" y="6"/>
                </a:cubicBezTo>
                <a:cubicBezTo>
                  <a:pt x="284" y="0"/>
                  <a:pt x="279" y="2"/>
                  <a:pt x="279" y="11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8"/>
                  <a:pt x="0" y="43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6"/>
                  <a:pt x="4" y="191"/>
                  <a:pt x="9" y="191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79" y="213"/>
                  <a:pt x="279" y="213"/>
                  <a:pt x="279" y="213"/>
                </a:cubicBezTo>
                <a:cubicBezTo>
                  <a:pt x="279" y="222"/>
                  <a:pt x="284" y="224"/>
                  <a:pt x="290" y="218"/>
                </a:cubicBezTo>
                <a:cubicBezTo>
                  <a:pt x="385" y="123"/>
                  <a:pt x="385" y="123"/>
                  <a:pt x="385" y="123"/>
                </a:cubicBezTo>
                <a:cubicBezTo>
                  <a:pt x="391" y="117"/>
                  <a:pt x="391" y="107"/>
                  <a:pt x="385" y="100"/>
                </a:cubicBezTo>
                <a:close/>
              </a:path>
            </a:pathLst>
          </a:custGeom>
          <a:solidFill>
            <a:srgbClr val="FDC873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Rectangle 81"/>
          <p:cNvSpPr>
            <a:spLocks noChangeArrowheads="1"/>
          </p:cNvSpPr>
          <p:nvPr/>
        </p:nvSpPr>
        <p:spPr bwMode="auto">
          <a:xfrm>
            <a:off x="3419833" y="4180103"/>
            <a:ext cx="34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0</a:t>
            </a:r>
            <a:r>
              <a:rPr lang="en-US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2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071182" y="4200299"/>
            <a:ext cx="1427480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查找资料并建模</a:t>
            </a:r>
            <a:endParaRPr lang="zh-CN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30958" y="5042086"/>
            <a:ext cx="716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许柏城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72"/>
          <p:cNvSpPr/>
          <p:nvPr/>
        </p:nvSpPr>
        <p:spPr bwMode="auto">
          <a:xfrm>
            <a:off x="8862682" y="1794451"/>
            <a:ext cx="2725969" cy="970049"/>
          </a:xfrm>
          <a:custGeom>
            <a:avLst/>
            <a:gdLst>
              <a:gd name="T0" fmla="*/ 385 w 391"/>
              <a:gd name="T1" fmla="*/ 101 h 225"/>
              <a:gd name="T2" fmla="*/ 290 w 391"/>
              <a:gd name="T3" fmla="*/ 7 h 225"/>
              <a:gd name="T4" fmla="*/ 279 w 391"/>
              <a:gd name="T5" fmla="*/ 11 h 225"/>
              <a:gd name="T6" fmla="*/ 279 w 391"/>
              <a:gd name="T7" fmla="*/ 34 h 225"/>
              <a:gd name="T8" fmla="*/ 9 w 391"/>
              <a:gd name="T9" fmla="*/ 34 h 225"/>
              <a:gd name="T10" fmla="*/ 0 w 391"/>
              <a:gd name="T11" fmla="*/ 44 h 225"/>
              <a:gd name="T12" fmla="*/ 0 w 391"/>
              <a:gd name="T13" fmla="*/ 182 h 225"/>
              <a:gd name="T14" fmla="*/ 9 w 391"/>
              <a:gd name="T15" fmla="*/ 191 h 225"/>
              <a:gd name="T16" fmla="*/ 279 w 391"/>
              <a:gd name="T17" fmla="*/ 191 h 225"/>
              <a:gd name="T18" fmla="*/ 279 w 391"/>
              <a:gd name="T19" fmla="*/ 214 h 225"/>
              <a:gd name="T20" fmla="*/ 290 w 391"/>
              <a:gd name="T21" fmla="*/ 219 h 225"/>
              <a:gd name="T22" fmla="*/ 385 w 391"/>
              <a:gd name="T23" fmla="*/ 124 h 225"/>
              <a:gd name="T24" fmla="*/ 385 w 391"/>
              <a:gd name="T25" fmla="*/ 101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225">
                <a:moveTo>
                  <a:pt x="385" y="101"/>
                </a:moveTo>
                <a:cubicBezTo>
                  <a:pt x="290" y="7"/>
                  <a:pt x="290" y="7"/>
                  <a:pt x="290" y="7"/>
                </a:cubicBezTo>
                <a:cubicBezTo>
                  <a:pt x="284" y="0"/>
                  <a:pt x="279" y="2"/>
                  <a:pt x="279" y="11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9"/>
                  <a:pt x="0" y="44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7"/>
                  <a:pt x="4" y="191"/>
                  <a:pt x="9" y="191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79" y="223"/>
                  <a:pt x="284" y="225"/>
                  <a:pt x="290" y="219"/>
                </a:cubicBezTo>
                <a:cubicBezTo>
                  <a:pt x="385" y="124"/>
                  <a:pt x="385" y="124"/>
                  <a:pt x="385" y="124"/>
                </a:cubicBezTo>
                <a:cubicBezTo>
                  <a:pt x="391" y="118"/>
                  <a:pt x="391" y="107"/>
                  <a:pt x="385" y="101"/>
                </a:cubicBezTo>
                <a:close/>
              </a:path>
            </a:pathLst>
          </a:custGeom>
          <a:solidFill>
            <a:srgbClr val="6BF4CD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Rectangle 79"/>
          <p:cNvSpPr>
            <a:spLocks noChangeArrowheads="1"/>
          </p:cNvSpPr>
          <p:nvPr/>
        </p:nvSpPr>
        <p:spPr bwMode="auto">
          <a:xfrm>
            <a:off x="8959141" y="2103847"/>
            <a:ext cx="34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0</a:t>
            </a:r>
            <a:r>
              <a:rPr lang="en-US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4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509077" y="2110832"/>
            <a:ext cx="1416685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制作及讲解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18296" y="2927627"/>
            <a:ext cx="716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许柏城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74"/>
          <p:cNvSpPr/>
          <p:nvPr/>
        </p:nvSpPr>
        <p:spPr bwMode="auto">
          <a:xfrm>
            <a:off x="6093028" y="2840085"/>
            <a:ext cx="2769654" cy="970049"/>
          </a:xfrm>
          <a:custGeom>
            <a:avLst/>
            <a:gdLst>
              <a:gd name="T0" fmla="*/ 385 w 391"/>
              <a:gd name="T1" fmla="*/ 101 h 225"/>
              <a:gd name="T2" fmla="*/ 290 w 391"/>
              <a:gd name="T3" fmla="*/ 6 h 225"/>
              <a:gd name="T4" fmla="*/ 279 w 391"/>
              <a:gd name="T5" fmla="*/ 11 h 225"/>
              <a:gd name="T6" fmla="*/ 279 w 391"/>
              <a:gd name="T7" fmla="*/ 34 h 225"/>
              <a:gd name="T8" fmla="*/ 9 w 391"/>
              <a:gd name="T9" fmla="*/ 34 h 225"/>
              <a:gd name="T10" fmla="*/ 0 w 391"/>
              <a:gd name="T11" fmla="*/ 44 h 225"/>
              <a:gd name="T12" fmla="*/ 0 w 391"/>
              <a:gd name="T13" fmla="*/ 181 h 225"/>
              <a:gd name="T14" fmla="*/ 9 w 391"/>
              <a:gd name="T15" fmla="*/ 191 h 225"/>
              <a:gd name="T16" fmla="*/ 279 w 391"/>
              <a:gd name="T17" fmla="*/ 191 h 225"/>
              <a:gd name="T18" fmla="*/ 279 w 391"/>
              <a:gd name="T19" fmla="*/ 214 h 225"/>
              <a:gd name="T20" fmla="*/ 290 w 391"/>
              <a:gd name="T21" fmla="*/ 218 h 225"/>
              <a:gd name="T22" fmla="*/ 385 w 391"/>
              <a:gd name="T23" fmla="*/ 124 h 225"/>
              <a:gd name="T24" fmla="*/ 385 w 391"/>
              <a:gd name="T25" fmla="*/ 101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225">
                <a:moveTo>
                  <a:pt x="385" y="101"/>
                </a:moveTo>
                <a:cubicBezTo>
                  <a:pt x="290" y="6"/>
                  <a:pt x="290" y="6"/>
                  <a:pt x="290" y="6"/>
                </a:cubicBezTo>
                <a:cubicBezTo>
                  <a:pt x="284" y="0"/>
                  <a:pt x="279" y="2"/>
                  <a:pt x="279" y="11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8"/>
                  <a:pt x="0" y="44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7"/>
                  <a:pt x="4" y="191"/>
                  <a:pt x="9" y="191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79" y="222"/>
                  <a:pt x="284" y="225"/>
                  <a:pt x="290" y="218"/>
                </a:cubicBezTo>
                <a:cubicBezTo>
                  <a:pt x="385" y="124"/>
                  <a:pt x="385" y="124"/>
                  <a:pt x="385" y="124"/>
                </a:cubicBezTo>
                <a:cubicBezTo>
                  <a:pt x="391" y="117"/>
                  <a:pt x="391" y="107"/>
                  <a:pt x="385" y="101"/>
                </a:cubicBezTo>
                <a:close/>
              </a:path>
            </a:pathLst>
          </a:custGeom>
          <a:solidFill>
            <a:srgbClr val="6077B6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Rectangle 80"/>
          <p:cNvSpPr>
            <a:spLocks noChangeArrowheads="1"/>
          </p:cNvSpPr>
          <p:nvPr/>
        </p:nvSpPr>
        <p:spPr bwMode="auto">
          <a:xfrm>
            <a:off x="6189487" y="3133396"/>
            <a:ext cx="34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0</a:t>
            </a:r>
            <a:r>
              <a:rPr lang="en-US" altLang="zh-CN" sz="2600" dirty="0">
                <a:solidFill>
                  <a:srgbClr val="FFFFFF"/>
                </a:solidFill>
                <a:latin typeface="Myriad Pro" panose="020B0503030403020204" pitchFamily="34" charset="0"/>
              </a:rPr>
              <a:t>3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67376" y="3166078"/>
            <a:ext cx="894080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设计动画</a:t>
            </a:r>
            <a:endParaRPr lang="zh-CN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16328" y="3894931"/>
            <a:ext cx="716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许柏城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项目分工及过程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3520" y="5195570"/>
            <a:ext cx="3968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总结：许柏城同学很辛苦，请大家善待他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1" grpId="0" animBg="1"/>
      <p:bldP spid="32" grpId="0"/>
      <p:bldP spid="33" grpId="0"/>
      <p:bldP spid="34" grpId="0" animBg="1"/>
      <p:bldP spid="36" grpId="0" animBg="1"/>
      <p:bldP spid="37" grpId="0"/>
      <p:bldP spid="38" grpId="0"/>
      <p:bldP spid="39" grpId="0" animBg="1"/>
      <p:bldP spid="41" grpId="0" animBg="1"/>
      <p:bldP spid="42" grpId="0"/>
      <p:bldP spid="43" grpId="0"/>
      <p:bldP spid="44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项目分工及过程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7" name="图片 6" descr="9e245c4b30a90dce44226c45aa11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" y="1143000"/>
            <a:ext cx="2278380" cy="5532755"/>
          </a:xfrm>
          <a:prstGeom prst="rect">
            <a:avLst/>
          </a:prstGeom>
        </p:spPr>
      </p:pic>
      <p:pic>
        <p:nvPicPr>
          <p:cNvPr id="8" name="图片 7" descr="76a9ee02c460067625b0c3300f22aa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15" y="1148080"/>
            <a:ext cx="2173605" cy="5462905"/>
          </a:xfrm>
          <a:prstGeom prst="rect">
            <a:avLst/>
          </a:prstGeom>
        </p:spPr>
      </p:pic>
      <p:pic>
        <p:nvPicPr>
          <p:cNvPr id="25" name="图片 24" descr="294c605dc832b8a450d0c06631a5f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177925"/>
            <a:ext cx="2327910" cy="5462905"/>
          </a:xfrm>
          <a:prstGeom prst="rect">
            <a:avLst/>
          </a:prstGeom>
        </p:spPr>
      </p:pic>
      <p:pic>
        <p:nvPicPr>
          <p:cNvPr id="30" name="图片 29" descr="0cc62fc1121095bc046138108f8b35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945" y="1148080"/>
            <a:ext cx="2113280" cy="5441315"/>
          </a:xfrm>
          <a:prstGeom prst="rect">
            <a:avLst/>
          </a:prstGeom>
        </p:spPr>
      </p:pic>
      <p:pic>
        <p:nvPicPr>
          <p:cNvPr id="35" name="图片 34" descr="bf2e7a6ea709863dec2a71993edbd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80" y="1123950"/>
            <a:ext cx="2115820" cy="5466715"/>
          </a:xfrm>
          <a:prstGeom prst="rect">
            <a:avLst/>
          </a:prstGeom>
        </p:spPr>
      </p:pic>
      <p:pic>
        <p:nvPicPr>
          <p:cNvPr id="40" name="图片 39" descr="de7143091f2ccda2cc4663f753533d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260" y="1124585"/>
            <a:ext cx="2200275" cy="5466080"/>
          </a:xfrm>
          <a:prstGeom prst="rect">
            <a:avLst/>
          </a:prstGeom>
        </p:spPr>
      </p:pic>
      <p:pic>
        <p:nvPicPr>
          <p:cNvPr id="45" name="图片 44" descr="0ce759912dd7386706bda792eccee0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2045" y="1177925"/>
            <a:ext cx="2200275" cy="542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9495" y="-1235810"/>
            <a:ext cx="645459" cy="1101339"/>
          </a:xfrm>
          <a:prstGeom prst="rect">
            <a:avLst/>
          </a:prstGeom>
          <a:solidFill>
            <a:srgbClr val="FF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4954" y="-1235810"/>
            <a:ext cx="645459" cy="1101339"/>
          </a:xfrm>
          <a:prstGeom prst="rect">
            <a:avLst/>
          </a:prstGeom>
          <a:solidFill>
            <a:srgbClr val="FDC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0413" y="-1235810"/>
            <a:ext cx="645459" cy="1101339"/>
          </a:xfrm>
          <a:prstGeom prst="rect">
            <a:avLst/>
          </a:prstGeom>
          <a:solidFill>
            <a:srgbClr val="6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5872" y="-1235810"/>
            <a:ext cx="645459" cy="1101339"/>
          </a:xfrm>
          <a:prstGeom prst="rect">
            <a:avLst/>
          </a:prstGeom>
          <a:solidFill>
            <a:srgbClr val="6BF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0513" y="228442"/>
            <a:ext cx="581785" cy="953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421" y="442629"/>
            <a:ext cx="2685415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项目分工及过程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1" descr="渲染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58645"/>
            <a:ext cx="10262235" cy="4751705"/>
          </a:xfrm>
          <a:prstGeom prst="rect">
            <a:avLst/>
          </a:prstGeom>
        </p:spPr>
      </p:pic>
      <p:pic>
        <p:nvPicPr>
          <p:cNvPr id="4" name="图片 3" descr="渲染图像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858010"/>
            <a:ext cx="6152515" cy="475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WPS 演示</Application>
  <PresentationFormat>自定义</PresentationFormat>
  <Paragraphs>157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幼圆</vt:lpstr>
      <vt:lpstr>Kartika</vt:lpstr>
      <vt:lpstr>Oswald</vt:lpstr>
      <vt:lpstr>Franklin Gothic Demi</vt:lpstr>
      <vt:lpstr>微软雅黑</vt:lpstr>
      <vt:lpstr>BrowalliaUPC</vt:lpstr>
      <vt:lpstr>Microsoft Sans Serif</vt:lpstr>
      <vt:lpstr>Agency FB</vt:lpstr>
      <vt:lpstr>华文楷体</vt:lpstr>
      <vt:lpstr>Myriad Pro</vt:lpstr>
      <vt:lpstr>Open Sans</vt:lpstr>
      <vt:lpstr>Segoe Print</vt:lpstr>
      <vt:lpstr>仿宋_GB2312</vt:lpstr>
      <vt:lpstr>等线</vt:lpstr>
      <vt:lpstr>Arial Unicode MS</vt:lpstr>
      <vt:lpstr>等线 Light</vt:lpstr>
      <vt:lpstr>Calibri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ԅ * 逝界✪╰＆</cp:lastModifiedBy>
  <cp:revision>91</cp:revision>
  <dcterms:created xsi:type="dcterms:W3CDTF">2017-05-25T13:28:00Z</dcterms:created>
  <dcterms:modified xsi:type="dcterms:W3CDTF">2019-06-09T16:25:04Z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